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312" r:id="rId4"/>
    <p:sldId id="328" r:id="rId5"/>
    <p:sldId id="314" r:id="rId6"/>
    <p:sldId id="329" r:id="rId7"/>
    <p:sldId id="313" r:id="rId8"/>
    <p:sldId id="305" r:id="rId9"/>
    <p:sldId id="323" r:id="rId10"/>
    <p:sldId id="265" r:id="rId11"/>
    <p:sldId id="317" r:id="rId12"/>
    <p:sldId id="336" r:id="rId13"/>
    <p:sldId id="335" r:id="rId14"/>
    <p:sldId id="330" r:id="rId15"/>
    <p:sldId id="307" r:id="rId16"/>
    <p:sldId id="310" r:id="rId17"/>
    <p:sldId id="266" r:id="rId18"/>
    <p:sldId id="269" r:id="rId19"/>
    <p:sldId id="324" r:id="rId20"/>
    <p:sldId id="271" r:id="rId21"/>
    <p:sldId id="272" r:id="rId22"/>
    <p:sldId id="273" r:id="rId23"/>
    <p:sldId id="274" r:id="rId24"/>
    <p:sldId id="275" r:id="rId25"/>
    <p:sldId id="276" r:id="rId26"/>
    <p:sldId id="331" r:id="rId27"/>
    <p:sldId id="278" r:id="rId28"/>
    <p:sldId id="327" r:id="rId29"/>
    <p:sldId id="279" r:id="rId30"/>
    <p:sldId id="280" r:id="rId31"/>
    <p:sldId id="281" r:id="rId32"/>
    <p:sldId id="325" r:id="rId33"/>
    <p:sldId id="326" r:id="rId34"/>
    <p:sldId id="333" r:id="rId35"/>
    <p:sldId id="283" r:id="rId36"/>
    <p:sldId id="284" r:id="rId37"/>
    <p:sldId id="285" r:id="rId38"/>
    <p:sldId id="286" r:id="rId39"/>
    <p:sldId id="287" r:id="rId40"/>
    <p:sldId id="288" r:id="rId41"/>
    <p:sldId id="291" r:id="rId42"/>
    <p:sldId id="289" r:id="rId43"/>
    <p:sldId id="290" r:id="rId44"/>
    <p:sldId id="292" r:id="rId45"/>
    <p:sldId id="332" r:id="rId46"/>
    <p:sldId id="293" r:id="rId47"/>
    <p:sldId id="294" r:id="rId48"/>
    <p:sldId id="334" r:id="rId49"/>
    <p:sldId id="267" r:id="rId50"/>
    <p:sldId id="296" r:id="rId51"/>
    <p:sldId id="297" r:id="rId52"/>
    <p:sldId id="318" r:id="rId53"/>
    <p:sldId id="319" r:id="rId54"/>
    <p:sldId id="337" r:id="rId55"/>
    <p:sldId id="338" r:id="rId56"/>
    <p:sldId id="339"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8" autoAdjust="0"/>
    <p:restoredTop sz="90925" autoAdjust="0"/>
  </p:normalViewPr>
  <p:slideViewPr>
    <p:cSldViewPr>
      <p:cViewPr>
        <p:scale>
          <a:sx n="70" d="100"/>
          <a:sy n="70" d="100"/>
        </p:scale>
        <p:origin x="-456"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explosion val="10"/>
          <c:cat>
            <c:strRef>
              <c:f>Sheet1!$B$2:$C$2</c:f>
              <c:strCache>
                <c:ptCount val="2"/>
                <c:pt idx="0">
                  <c:v>Others</c:v>
                </c:pt>
                <c:pt idx="1">
                  <c:v>Electricity Bill</c:v>
                </c:pt>
              </c:strCache>
            </c:strRef>
          </c:cat>
          <c:val>
            <c:numRef>
              <c:f>Sheet1!$B$3:$C$3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val>
            <c:numRef>
              <c:f>Sheet1!$B$10:$C$10</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EB487E-B796-4807-B1EF-483A6FE45489}" type="datetimeFigureOut">
              <a:rPr lang="en-US" smtClean="0"/>
              <a:t>2/10/2016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29A7A2-B93B-40AA-81CE-B72C9F12ACE9}" type="slidenum">
              <a:rPr lang="en-US" smtClean="0"/>
              <a:t>‹#›</a:t>
            </a:fld>
            <a:endParaRPr lang="en-US"/>
          </a:p>
        </p:txBody>
      </p:sp>
    </p:spTree>
    <p:extLst>
      <p:ext uri="{BB962C8B-B14F-4D97-AF65-F5344CB8AC3E}">
        <p14:creationId xmlns:p14="http://schemas.microsoft.com/office/powerpoint/2010/main" val="2283466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3</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be prepared for some stray workload at data centers which we planned to deactivate, we’ll keep some servers on as reserve. As we increase the amount of serving capacity in reserve mode, the difference in power consumption will increase compared to the scenario where we did not keep any reserve capacity.</a:t>
            </a:r>
          </a:p>
          <a:p>
            <a:r>
              <a:rPr lang="en-US" baseline="0" dirty="0" smtClean="0"/>
              <a:t>Exactly how much “stray” traffic we receive can’t be predicted. In this chart, the lower line shows the situation where we don’t receive any stray traffic at all. The power consumption in that case is purely due to servers idling. The upper line represents the situation where we need all the reserve capacity for handling stray traffic. The actual situation may be somewhere </a:t>
            </a:r>
            <a:r>
              <a:rPr lang="en-US" baseline="0" smtClean="0"/>
              <a:t>in between.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690691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27</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31</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32</a:t>
            </a:fld>
            <a:endParaRPr lang="en-US"/>
          </a:p>
        </p:txBody>
      </p:sp>
    </p:spTree>
    <p:extLst>
      <p:ext uri="{BB962C8B-B14F-4D97-AF65-F5344CB8AC3E}">
        <p14:creationId xmlns:p14="http://schemas.microsoft.com/office/powerpoint/2010/main" val="227263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8</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Abbreviate. Single thesis statement</a:t>
            </a:r>
          </a:p>
          <a:p>
            <a:endParaRPr lang="en-US" dirty="0" smtClean="0"/>
          </a:p>
          <a:p>
            <a:r>
              <a:rPr lang="en-US" dirty="0" smtClean="0"/>
              <a:t>This</a:t>
            </a:r>
            <a:r>
              <a:rPr lang="en-US" baseline="0" dirty="0" smtClean="0"/>
              <a:t> thesis uses (boxes) WR and RP with consideration of relocation and (transition) costs by developing a systematic framework for electricity cost minimization</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10</a:t>
            </a:fld>
            <a:endParaRPr lang="en-US"/>
          </a:p>
        </p:txBody>
      </p:sp>
    </p:spTree>
    <p:extLst>
      <p:ext uri="{BB962C8B-B14F-4D97-AF65-F5344CB8AC3E}">
        <p14:creationId xmlns:p14="http://schemas.microsoft.com/office/powerpoint/2010/main" val="2980449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15</a:t>
            </a:fld>
            <a:endParaRPr lang="en-US"/>
          </a:p>
        </p:txBody>
      </p:sp>
    </p:spTree>
    <p:extLst>
      <p:ext uri="{BB962C8B-B14F-4D97-AF65-F5344CB8AC3E}">
        <p14:creationId xmlns:p14="http://schemas.microsoft.com/office/powerpoint/2010/main" val="2528056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evaluate RED-BL for geo-divers</a:t>
            </a:r>
            <a:r>
              <a:rPr lang="en-US" baseline="0" dirty="0" smtClean="0"/>
              <a:t>e data centers, we performed a simulation study which had the following setup. We used workload from three popular Facebook applications and normalized the cumulative workload. We verified that the characteristics of the cumulative workload resemble that of the workload for thousands of servers in a Google data center. We collected day-ahead electricity prices for 33 locations across the USA and simulated a weeklong deployment plan for the data centers situated at these locations. We compared RED-BL against a number of algorithms.</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982735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magnitude of transition overheads compared to the cost of handling workload increases, we see that the percentage savings in electricity cost decrease for all algorithms. RED-BL achieves close to the ideal lower bound electricity cost savings, whereas the best variants of the greedy algorithm scale worse than RED-BL.</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055791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a:t>
            </a:r>
            <a:r>
              <a:rPr lang="en-US" baseline="0" dirty="0" smtClean="0"/>
              <a:t> how RED-BL energy savings would improve if we allowed independent (de)activation of fixed size fractions of a data center. </a:t>
            </a:r>
            <a:r>
              <a:rPr lang="en-US" dirty="0" smtClean="0"/>
              <a:t>The extreme right </a:t>
            </a:r>
            <a:r>
              <a:rPr lang="en-US" dirty="0" err="1" smtClean="0"/>
              <a:t>handside</a:t>
            </a:r>
            <a:r>
              <a:rPr lang="en-US" dirty="0" smtClean="0"/>
              <a:t> of this graph represents the case where you can only (de)activate</a:t>
            </a:r>
            <a:r>
              <a:rPr lang="en-US" baseline="0" dirty="0" smtClean="0"/>
              <a:t> an entire data center at a time. This is 0% better than the standard “all or nothing” RED-BL, because it is the same thing. If we were able to (de)activate half a data center at a time, we could do about 2.5% better than standard RED-BL. If we were able to independently (de)activate 10% of a data center at a time, we could do 5% better than standard RED-BL. So, there is opportunity for greater savings with granular (de)activation and it has a linear trend.</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2049289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instead of s</a:t>
            </a:r>
            <a:r>
              <a:rPr lang="en-US" dirty="0" smtClean="0"/>
              <a:t>hutting down an</a:t>
            </a:r>
            <a:r>
              <a:rPr lang="en-US" baseline="0" dirty="0" smtClean="0"/>
              <a:t> entire data center, we switch the servers into lower-power mode using DVFS techniques, the power savings might reduce, but the scheme would be more agile to workload variations. Here, we see that the power consumption drops linear as the power consumption is lowered with DVFS. If the server power consumption drops to 10% of the peak, the data center power consumption would be reduced by about 70%. Another data point is that if we put all “idle” servers at 50% power consumption, we achieve about 20% power reduction.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76478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76F94E-B70A-4D20-A963-B2E77A6CA218}"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47025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F1F2DE-2F4C-4971-9AC1-45C8A3C498E3}"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973433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EFE54D-5DD5-4FD7-82B7-75176F543B9C}"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4062057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09BC11-16FE-4F94-9427-2A6B053583E6}"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2382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918F36-C704-4A31-8A4F-C2851244FD34}"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782890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4097C3-A00C-4000-A250-5F860E9A0AFC}" type="datetime1">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04872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748D5E-41BD-488F-B260-5BEECDA4CB36}" type="datetime1">
              <a:rPr lang="en-US" smtClean="0"/>
              <a:t>2/10/2016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86921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89DA6D-F0FC-4489-B281-41E53B5456AE}" type="datetime1">
              <a:rPr lang="en-US" smtClean="0"/>
              <a:t>2/10/2016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56807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AC0269-D6FC-4CA1-BA34-F69AD430A7CF}" type="datetime1">
              <a:rPr lang="en-US" smtClean="0"/>
              <a:t>2/10/2016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51546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126116-53BC-471D-9E9A-53E3F17AFA6C}" type="datetime1">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421596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98A05A-BF96-4986-9924-B3541A347BDB}" type="datetime1">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77085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59DB4-F73B-429C-9D90-B72CAF5C46CB}" type="datetime1">
              <a:rPr lang="en-US" smtClean="0"/>
              <a:t>2/10/2016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32B92A-CB75-4E54-8293-CBC8A13B5AFB}" type="slidenum">
              <a:rPr lang="en-US" smtClean="0"/>
              <a:t>‹#›</a:t>
            </a:fld>
            <a:endParaRPr lang="en-US"/>
          </a:p>
        </p:txBody>
      </p:sp>
    </p:spTree>
    <p:extLst>
      <p:ext uri="{BB962C8B-B14F-4D97-AF65-F5344CB8AC3E}">
        <p14:creationId xmlns:p14="http://schemas.microsoft.com/office/powerpoint/2010/main" val="3061876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514600"/>
            <a:ext cx="7772400" cy="1470025"/>
          </a:xfrm>
        </p:spPr>
        <p:txBody>
          <a:bodyPr/>
          <a:lstStyle/>
          <a:p>
            <a:r>
              <a:rPr lang="en-US" dirty="0"/>
              <a:t>Cutting Electricity Cost For Service Provider </a:t>
            </a:r>
            <a:r>
              <a:rPr lang="en-US" dirty="0" smtClean="0"/>
              <a:t>Networks</a:t>
            </a:r>
            <a:endParaRPr lang="en-US" dirty="0"/>
          </a:p>
        </p:txBody>
      </p:sp>
      <p:sp>
        <p:nvSpPr>
          <p:cNvPr id="3" name="Subtitle 2"/>
          <p:cNvSpPr>
            <a:spLocks noGrp="1"/>
          </p:cNvSpPr>
          <p:nvPr>
            <p:ph type="subTitle" idx="1"/>
          </p:nvPr>
        </p:nvSpPr>
        <p:spPr>
          <a:xfrm>
            <a:off x="1447800" y="3733800"/>
            <a:ext cx="6400800" cy="1752600"/>
          </a:xfrm>
        </p:spPr>
        <p:txBody>
          <a:bodyPr/>
          <a:lstStyle/>
          <a:p>
            <a:r>
              <a:rPr lang="en-US" dirty="0" smtClean="0"/>
              <a:t>Muhammad </a:t>
            </a:r>
            <a:r>
              <a:rPr lang="en-US" dirty="0" err="1" smtClean="0"/>
              <a:t>Saqib</a:t>
            </a:r>
            <a:r>
              <a:rPr lang="en-US" dirty="0" smtClean="0"/>
              <a:t> </a:t>
            </a:r>
            <a:r>
              <a:rPr lang="en-US" dirty="0" err="1" smtClean="0"/>
              <a:t>Ilyas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a:t>
            </a:fld>
            <a:endParaRPr lang="en-US"/>
          </a:p>
        </p:txBody>
      </p:sp>
      <p:sp>
        <p:nvSpPr>
          <p:cNvPr id="5" name="TextBox 4"/>
          <p:cNvSpPr txBox="1"/>
          <p:nvPr/>
        </p:nvSpPr>
        <p:spPr>
          <a:xfrm>
            <a:off x="152400" y="4419600"/>
            <a:ext cx="3188117" cy="2308324"/>
          </a:xfrm>
          <a:prstGeom prst="rect">
            <a:avLst/>
          </a:prstGeom>
          <a:noFill/>
        </p:spPr>
        <p:txBody>
          <a:bodyPr wrap="none" rtlCol="0">
            <a:spAutoFit/>
          </a:bodyPr>
          <a:lstStyle/>
          <a:p>
            <a:r>
              <a:rPr lang="en-US" sz="2400" dirty="0" smtClean="0">
                <a:solidFill>
                  <a:schemeClr val="accent6">
                    <a:lumMod val="50000"/>
                  </a:schemeClr>
                </a:solidFill>
              </a:rPr>
              <a:t>FDC</a:t>
            </a:r>
          </a:p>
          <a:p>
            <a:r>
              <a:rPr lang="en-US" sz="2400" dirty="0" err="1" smtClean="0"/>
              <a:t>Zartash</a:t>
            </a:r>
            <a:r>
              <a:rPr lang="en-US" sz="2400" dirty="0" smtClean="0"/>
              <a:t> Afzal </a:t>
            </a:r>
            <a:r>
              <a:rPr lang="en-US" sz="2400" dirty="0" err="1" smtClean="0"/>
              <a:t>Uzmi</a:t>
            </a:r>
            <a:endParaRPr lang="en-US" sz="2400" dirty="0" smtClean="0"/>
          </a:p>
          <a:p>
            <a:r>
              <a:rPr lang="en-US" sz="2400" dirty="0" smtClean="0"/>
              <a:t>Tariq Mahmood </a:t>
            </a:r>
            <a:r>
              <a:rPr lang="en-US" sz="2400" dirty="0" err="1" smtClean="0"/>
              <a:t>Jadoon</a:t>
            </a:r>
            <a:endParaRPr lang="en-US" sz="2400" dirty="0" smtClean="0"/>
          </a:p>
          <a:p>
            <a:r>
              <a:rPr lang="en-US" sz="2400" dirty="0" err="1" smtClean="0"/>
              <a:t>Ihsan</a:t>
            </a:r>
            <a:r>
              <a:rPr lang="en-US" sz="2400" dirty="0" smtClean="0"/>
              <a:t> Ayyub </a:t>
            </a:r>
            <a:r>
              <a:rPr lang="en-US" sz="2400" dirty="0" err="1" smtClean="0"/>
              <a:t>Qazi</a:t>
            </a:r>
            <a:endParaRPr lang="en-US" sz="2400" dirty="0" smtClean="0"/>
          </a:p>
          <a:p>
            <a:r>
              <a:rPr lang="en-US" sz="2400" dirty="0" smtClean="0"/>
              <a:t>Muhamad Fareed </a:t>
            </a:r>
            <a:r>
              <a:rPr lang="en-US" sz="2400" dirty="0" err="1" smtClean="0"/>
              <a:t>Zaffar</a:t>
            </a:r>
            <a:endParaRPr lang="en-US" sz="2400" dirty="0" smtClean="0"/>
          </a:p>
          <a:p>
            <a:r>
              <a:rPr lang="en-US" sz="2400" dirty="0" err="1" smtClean="0"/>
              <a:t>Aamir</a:t>
            </a:r>
            <a:r>
              <a:rPr lang="en-US" sz="2400" dirty="0" smtClean="0"/>
              <a:t> </a:t>
            </a:r>
            <a:r>
              <a:rPr lang="en-US" sz="2400" dirty="0" err="1" smtClean="0"/>
              <a:t>Qayyum</a:t>
            </a:r>
            <a:endParaRPr lang="en-US" sz="2400" dirty="0"/>
          </a:p>
        </p:txBody>
      </p:sp>
      <p:pic>
        <p:nvPicPr>
          <p:cNvPr id="6" name="Picture 2" descr="http://www.rubinet.org/uploads/Projects/bull.jpg"/>
          <p:cNvPicPr>
            <a:picLocks noChangeAspect="1" noChangeArrowheads="1"/>
          </p:cNvPicPr>
          <p:nvPr/>
        </p:nvPicPr>
        <p:blipFill>
          <a:blip r:embed="rId2" cstate="print"/>
          <a:srcRect/>
          <a:stretch>
            <a:fillRect/>
          </a:stretch>
        </p:blipFill>
        <p:spPr bwMode="auto">
          <a:xfrm>
            <a:off x="6306403" y="0"/>
            <a:ext cx="2819400" cy="2612572"/>
          </a:xfrm>
          <a:prstGeom prst="rect">
            <a:avLst/>
          </a:prstGeom>
          <a:noFill/>
        </p:spPr>
      </p:pic>
      <p:pic>
        <p:nvPicPr>
          <p:cNvPr id="7" name="Picture 2" descr="http://seventy2minutes.com/blog/wp-content/uploads/2012/12/@-pressureU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752" y="179696"/>
            <a:ext cx="3528363" cy="220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9977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Thesis</a:t>
            </a:r>
            <a:endParaRPr lang="en-US" dirty="0"/>
          </a:p>
        </p:txBody>
      </p:sp>
      <p:sp>
        <p:nvSpPr>
          <p:cNvPr id="3" name="Content Placeholder 2"/>
          <p:cNvSpPr>
            <a:spLocks noGrp="1"/>
          </p:cNvSpPr>
          <p:nvPr>
            <p:ph idx="1"/>
          </p:nvPr>
        </p:nvSpPr>
        <p:spPr>
          <a:xfrm>
            <a:off x="457200" y="1600201"/>
            <a:ext cx="8229600" cy="2286000"/>
          </a:xfrm>
          <a:ln>
            <a:solidFill>
              <a:schemeClr val="tx1"/>
            </a:solidFill>
          </a:ln>
        </p:spPr>
        <p:txBody>
          <a:bodyPr>
            <a:noAutofit/>
          </a:bodyPr>
          <a:lstStyle/>
          <a:p>
            <a:pPr marL="0" indent="0" algn="ctr">
              <a:buNone/>
            </a:pPr>
            <a:r>
              <a:rPr lang="en-US" sz="2400" dirty="0" smtClean="0"/>
              <a:t>Towards systematic </a:t>
            </a:r>
            <a:r>
              <a:rPr lang="en-US" sz="2400" dirty="0" smtClean="0">
                <a:solidFill>
                  <a:schemeClr val="accent6">
                    <a:lumMod val="75000"/>
                  </a:schemeClr>
                </a:solidFill>
              </a:rPr>
              <a:t>minimization</a:t>
            </a:r>
            <a:r>
              <a:rPr lang="en-US" sz="2400" dirty="0" smtClean="0"/>
              <a:t> of network electricity cost </a:t>
            </a:r>
          </a:p>
          <a:p>
            <a:pPr marL="0" indent="0" algn="ctr">
              <a:buNone/>
            </a:pPr>
            <a:endParaRPr lang="en-US" sz="2400" dirty="0" smtClean="0"/>
          </a:p>
          <a:p>
            <a:pPr marL="0" indent="0" algn="ctr">
              <a:buNone/>
            </a:pPr>
            <a:r>
              <a:rPr lang="en-US" sz="2400" dirty="0" smtClean="0"/>
              <a:t>using </a:t>
            </a:r>
            <a:r>
              <a:rPr lang="en-US" sz="2400" dirty="0" smtClean="0">
                <a:solidFill>
                  <a:schemeClr val="accent2">
                    <a:lumMod val="75000"/>
                  </a:schemeClr>
                </a:solidFill>
              </a:rPr>
              <a:t>Workload Relocation (WR)</a:t>
            </a:r>
            <a:r>
              <a:rPr lang="en-US" sz="2400" dirty="0" smtClean="0"/>
              <a:t> and </a:t>
            </a:r>
            <a:r>
              <a:rPr lang="en-US" sz="2400" dirty="0" smtClean="0">
                <a:solidFill>
                  <a:schemeClr val="accent4">
                    <a:lumMod val="75000"/>
                  </a:schemeClr>
                </a:solidFill>
              </a:rPr>
              <a:t>Resource Pruning (RP)</a:t>
            </a:r>
          </a:p>
          <a:p>
            <a:pPr marL="0" indent="0" algn="ctr">
              <a:buNone/>
            </a:pPr>
            <a:endParaRPr lang="en-US" sz="2400" dirty="0" smtClean="0"/>
          </a:p>
          <a:p>
            <a:pPr marL="0" indent="0" algn="ctr">
              <a:buNone/>
            </a:pPr>
            <a:r>
              <a:rPr lang="en-US" sz="2400" dirty="0" smtClean="0"/>
              <a:t>while considering </a:t>
            </a:r>
            <a:r>
              <a:rPr lang="en-US" sz="2400" dirty="0" smtClean="0">
                <a:solidFill>
                  <a:schemeClr val="accent1"/>
                </a:solidFill>
              </a:rPr>
              <a:t>transition costs</a:t>
            </a:r>
            <a:endParaRPr lang="en-US" sz="2400" dirty="0" smtClean="0"/>
          </a:p>
        </p:txBody>
      </p:sp>
      <p:sp>
        <p:nvSpPr>
          <p:cNvPr id="4" name="Slide Number Placeholder 3"/>
          <p:cNvSpPr>
            <a:spLocks noGrp="1"/>
          </p:cNvSpPr>
          <p:nvPr>
            <p:ph type="sldNum" sz="quarter" idx="12"/>
          </p:nvPr>
        </p:nvSpPr>
        <p:spPr/>
        <p:txBody>
          <a:bodyPr/>
          <a:lstStyle/>
          <a:p>
            <a:fld id="{6E32B92A-CB75-4E54-8293-CBC8A13B5AFB}" type="slidenum">
              <a:rPr lang="en-US" smtClean="0"/>
              <a:t>10</a:t>
            </a:fld>
            <a:endParaRPr lang="en-US"/>
          </a:p>
        </p:txBody>
      </p:sp>
    </p:spTree>
    <p:extLst>
      <p:ext uri="{BB962C8B-B14F-4D97-AF65-F5344CB8AC3E}">
        <p14:creationId xmlns:p14="http://schemas.microsoft.com/office/powerpoint/2010/main" val="4060295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Optimal state trajectory formulation [1]</a:t>
            </a:r>
            <a:endParaRPr lang="en-US" dirty="0" smtClean="0">
              <a:solidFill>
                <a:srgbClr val="00B050"/>
              </a:solidFill>
            </a:endParaRPr>
          </a:p>
          <a:p>
            <a:r>
              <a:rPr lang="en-US" dirty="0" smtClean="0"/>
              <a:t>Considered transition costs [1]</a:t>
            </a:r>
          </a:p>
          <a:p>
            <a:r>
              <a:rPr lang="en-US" dirty="0" smtClean="0"/>
              <a:t>Evaluation of cost savings under various scenarios using real traces [1]</a:t>
            </a:r>
          </a:p>
          <a:p>
            <a:r>
              <a:rPr lang="en-US" dirty="0" smtClean="0"/>
              <a:t>Evaluated impact of prediction accuracy on savings [1]</a:t>
            </a:r>
          </a:p>
          <a:p>
            <a:endParaRPr lang="en-US" dirty="0"/>
          </a:p>
          <a:p>
            <a:pPr marL="0" indent="0" algn="ctr">
              <a:buNone/>
            </a:pPr>
            <a:r>
              <a:rPr lang="en-US" dirty="0" smtClean="0">
                <a:solidFill>
                  <a:srgbClr val="00B050"/>
                </a:solidFill>
              </a:rPr>
              <a:t>[1] “RED-BL</a:t>
            </a:r>
            <a:r>
              <a:rPr lang="en-US" dirty="0">
                <a:solidFill>
                  <a:srgbClr val="00B050"/>
                </a:solidFill>
              </a:rPr>
              <a:t>: Energy Solution for Loading Data </a:t>
            </a:r>
            <a:r>
              <a:rPr lang="en-US" dirty="0" smtClean="0">
                <a:solidFill>
                  <a:srgbClr val="00B050"/>
                </a:solidFill>
              </a:rPr>
              <a:t>Centers”, </a:t>
            </a:r>
            <a:r>
              <a:rPr lang="en-US" dirty="0" err="1" smtClean="0">
                <a:solidFill>
                  <a:srgbClr val="00B050"/>
                </a:solidFill>
              </a:rPr>
              <a:t>Infocom</a:t>
            </a:r>
            <a:r>
              <a:rPr lang="en-US" dirty="0" smtClean="0">
                <a:solidFill>
                  <a:srgbClr val="00B050"/>
                </a:solidFill>
              </a:rPr>
              <a:t> </a:t>
            </a:r>
            <a:r>
              <a:rPr lang="en-US" dirty="0">
                <a:solidFill>
                  <a:srgbClr val="00B050"/>
                </a:solidFill>
              </a:rPr>
              <a:t>2013 </a:t>
            </a:r>
            <a:r>
              <a:rPr lang="en-US" dirty="0" smtClean="0">
                <a:solidFill>
                  <a:srgbClr val="00B050"/>
                </a:solidFill>
              </a:rPr>
              <a:t>mini-conference</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11</a:t>
            </a:fld>
            <a:endParaRPr lang="en-US"/>
          </a:p>
        </p:txBody>
      </p:sp>
    </p:spTree>
    <p:extLst>
      <p:ext uri="{BB962C8B-B14F-4D97-AF65-F5344CB8AC3E}">
        <p14:creationId xmlns:p14="http://schemas.microsoft.com/office/powerpoint/2010/main" val="4444814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Evaluation of RED-BL with: </a:t>
            </a:r>
          </a:p>
          <a:p>
            <a:pPr lvl="1"/>
            <a:r>
              <a:rPr lang="en-US" dirty="0" smtClean="0"/>
              <a:t>Partial data center shutdown [2]</a:t>
            </a:r>
          </a:p>
          <a:p>
            <a:pPr lvl="1"/>
            <a:r>
              <a:rPr lang="en-US" dirty="0" smtClean="0"/>
              <a:t>Sleep modes [2]</a:t>
            </a:r>
          </a:p>
          <a:p>
            <a:r>
              <a:rPr lang="en-US" dirty="0" smtClean="0"/>
              <a:t>Sliding window re-optimization [2]</a:t>
            </a:r>
          </a:p>
          <a:p>
            <a:r>
              <a:rPr lang="en-US" dirty="0" smtClean="0"/>
              <a:t>Granular deactivation of data center equipment [2]</a:t>
            </a:r>
          </a:p>
          <a:p>
            <a:r>
              <a:rPr lang="en-US" dirty="0" smtClean="0"/>
              <a:t>Showed that RED-BL (for data centers) is the NP-Complete unit commit problem [2]</a:t>
            </a:r>
          </a:p>
          <a:p>
            <a:endParaRPr lang="en-US" dirty="0" smtClean="0"/>
          </a:p>
          <a:p>
            <a:pPr marL="0" indent="0">
              <a:buNone/>
            </a:pPr>
            <a:r>
              <a:rPr lang="en-US" sz="2800" dirty="0" smtClean="0">
                <a:solidFill>
                  <a:srgbClr val="00B050"/>
                </a:solidFill>
              </a:rPr>
              <a:t>[2] “RED-BL: Evaluating Dynamic Right Sizing for Data Center Networks”, Elsevier Computer Networks, 2014</a:t>
            </a:r>
            <a:endParaRPr lang="en-US" dirty="0">
              <a:solidFill>
                <a:srgbClr val="00B050"/>
              </a:solidFill>
            </a:endParaRPr>
          </a:p>
        </p:txBody>
      </p:sp>
      <p:sp>
        <p:nvSpPr>
          <p:cNvPr id="4" name="Slide Number Placeholder 3"/>
          <p:cNvSpPr>
            <a:spLocks noGrp="1"/>
          </p:cNvSpPr>
          <p:nvPr>
            <p:ph type="sldNum" sz="quarter" idx="12"/>
          </p:nvPr>
        </p:nvSpPr>
        <p:spPr/>
        <p:txBody>
          <a:bodyPr/>
          <a:lstStyle/>
          <a:p>
            <a:fld id="{6E32B92A-CB75-4E54-8293-CBC8A13B5AFB}" type="slidenum">
              <a:rPr lang="en-US" smtClean="0"/>
              <a:t>12</a:t>
            </a:fld>
            <a:endParaRPr lang="en-US"/>
          </a:p>
        </p:txBody>
      </p:sp>
    </p:spTree>
    <p:extLst>
      <p:ext uri="{BB962C8B-B14F-4D97-AF65-F5344CB8AC3E}">
        <p14:creationId xmlns:p14="http://schemas.microsoft.com/office/powerpoint/2010/main" val="3047032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Application of state trajectory optimization to cellular networks [2, 3]</a:t>
            </a:r>
          </a:p>
          <a:p>
            <a:r>
              <a:rPr lang="en-US" dirty="0" smtClean="0"/>
              <a:t>Showed that RED-BL for cellular networks is NP-Hard [4]</a:t>
            </a:r>
          </a:p>
          <a:p>
            <a:r>
              <a:rPr lang="en-US" dirty="0" smtClean="0"/>
              <a:t>Evaluated RED-BL using traces from a live network [3, 4]</a:t>
            </a:r>
          </a:p>
          <a:p>
            <a:endParaRPr lang="en-US" dirty="0" smtClean="0"/>
          </a:p>
          <a:p>
            <a:pPr marL="0" indent="0">
              <a:buNone/>
            </a:pPr>
            <a:r>
              <a:rPr lang="en-US" dirty="0" smtClean="0">
                <a:solidFill>
                  <a:srgbClr val="00B050"/>
                </a:solidFill>
              </a:rPr>
              <a:t>[3] “Electricity Cost Efficient Workload Mapping”, IEEE INFOCOM 2013 Computer Communications Workshop</a:t>
            </a:r>
          </a:p>
          <a:p>
            <a:pPr marL="0" indent="0">
              <a:buNone/>
            </a:pPr>
            <a:r>
              <a:rPr lang="en-US" dirty="0" smtClean="0">
                <a:solidFill>
                  <a:srgbClr val="00B050"/>
                </a:solidFill>
              </a:rPr>
              <a:t>[4] “Low-Carb: Reducing Energy Consumption in Operational Cellular Networks” IEEE GLOBECOM 2013</a:t>
            </a:r>
          </a:p>
          <a:p>
            <a:pPr marL="0" indent="0">
              <a:buNone/>
            </a:pP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13</a:t>
            </a:fld>
            <a:endParaRPr lang="en-US"/>
          </a:p>
        </p:txBody>
      </p:sp>
    </p:spTree>
    <p:extLst>
      <p:ext uri="{BB962C8B-B14F-4D97-AF65-F5344CB8AC3E}">
        <p14:creationId xmlns:p14="http://schemas.microsoft.com/office/powerpoint/2010/main" val="1692046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b="1" dirty="0" smtClean="0">
                <a:solidFill>
                  <a:srgbClr val="FF0000"/>
                </a:solidFill>
              </a:rPr>
              <a:t>Data </a:t>
            </a:r>
            <a:r>
              <a:rPr lang="en-US" b="1" dirty="0" smtClean="0">
                <a:solidFill>
                  <a:srgbClr val="FF0000"/>
                </a:solidFill>
              </a:rPr>
              <a:t>centers</a:t>
            </a:r>
            <a:endParaRPr lang="en-US" b="1" dirty="0" smtClean="0">
              <a:solidFill>
                <a:srgbClr val="FF0000"/>
              </a:solidFill>
            </a:endParaRPr>
          </a:p>
          <a:p>
            <a:pPr lvl="1"/>
            <a:r>
              <a:rPr lang="en-US" dirty="0" smtClean="0"/>
              <a:t>Cellular </a:t>
            </a:r>
            <a:r>
              <a:rPr lang="en-US" dirty="0" smtClean="0"/>
              <a:t>networks</a:t>
            </a:r>
            <a:endParaRPr lang="en-US" dirty="0" smtClean="0"/>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14</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I : Background</a:t>
            </a:r>
            <a:endParaRPr lang="en-US" dirty="0"/>
          </a:p>
        </p:txBody>
      </p:sp>
      <p:sp>
        <p:nvSpPr>
          <p:cNvPr id="3" name="Content Placeholder 2"/>
          <p:cNvSpPr>
            <a:spLocks noGrp="1"/>
          </p:cNvSpPr>
          <p:nvPr>
            <p:ph idx="1"/>
          </p:nvPr>
        </p:nvSpPr>
        <p:spPr/>
        <p:txBody>
          <a:bodyPr>
            <a:normAutofit/>
          </a:bodyPr>
          <a:lstStyle/>
          <a:p>
            <a:r>
              <a:rPr lang="en-US" dirty="0" smtClean="0"/>
              <a:t>Data center operator</a:t>
            </a:r>
          </a:p>
          <a:p>
            <a:pPr lvl="1"/>
            <a:r>
              <a:rPr lang="en-US" dirty="0" smtClean="0"/>
              <a:t>Geographically distributed data centers</a:t>
            </a:r>
          </a:p>
          <a:p>
            <a:r>
              <a:rPr lang="en-US" dirty="0" smtClean="0"/>
              <a:t>Data center equipment</a:t>
            </a:r>
          </a:p>
          <a:p>
            <a:endParaRPr lang="en-US" dirty="0"/>
          </a:p>
          <a:p>
            <a:endParaRPr lang="en-US" dirty="0" smtClean="0"/>
          </a:p>
          <a:p>
            <a:endParaRPr lang="en-US" dirty="0"/>
          </a:p>
          <a:p>
            <a:r>
              <a:rPr lang="en-US" dirty="0" smtClean="0"/>
              <a:t>Power drawn is affine function of workload</a:t>
            </a:r>
          </a:p>
        </p:txBody>
      </p:sp>
      <p:graphicFrame>
        <p:nvGraphicFramePr>
          <p:cNvPr id="4" name="Table 3"/>
          <p:cNvGraphicFramePr>
            <a:graphicFrameLocks noGrp="1"/>
          </p:cNvGraphicFramePr>
          <p:nvPr>
            <p:extLst>
              <p:ext uri="{D42A27DB-BD31-4B8C-83A1-F6EECF244321}">
                <p14:modId xmlns:p14="http://schemas.microsoft.com/office/powerpoint/2010/main" val="2224813538"/>
              </p:ext>
            </p:extLst>
          </p:nvPr>
        </p:nvGraphicFramePr>
        <p:xfrm>
          <a:off x="1524000" y="3393440"/>
          <a:ext cx="6096000" cy="1483360"/>
        </p:xfrm>
        <a:graphic>
          <a:graphicData uri="http://schemas.openxmlformats.org/drawingml/2006/table">
            <a:tbl>
              <a:tblPr firstRow="1" bandRow="1">
                <a:tableStyleId>{7E9639D4-E3E2-4D34-9284-5A2195B3D0D7}</a:tableStyleId>
              </a:tblPr>
              <a:tblGrid>
                <a:gridCol w="3048000"/>
                <a:gridCol w="3048000"/>
              </a:tblGrid>
              <a:tr h="370840">
                <a:tc>
                  <a:txBody>
                    <a:bodyPr/>
                    <a:lstStyle/>
                    <a:p>
                      <a:r>
                        <a:rPr lang="en-US" dirty="0" smtClean="0"/>
                        <a:t>IT Load</a:t>
                      </a:r>
                      <a:endParaRPr lang="en-US" dirty="0"/>
                    </a:p>
                  </a:txBody>
                  <a:tcPr/>
                </a:tc>
                <a:tc>
                  <a:txBody>
                    <a:bodyPr/>
                    <a:lstStyle/>
                    <a:p>
                      <a:r>
                        <a:rPr lang="en-US" dirty="0" smtClean="0"/>
                        <a:t>Non-IT</a:t>
                      </a:r>
                      <a:r>
                        <a:rPr lang="en-US" baseline="0" dirty="0" smtClean="0"/>
                        <a:t> Load</a:t>
                      </a:r>
                      <a:endParaRPr lang="en-US" dirty="0"/>
                    </a:p>
                  </a:txBody>
                  <a:tcPr/>
                </a:tc>
              </a:tr>
              <a:tr h="370840">
                <a:tc>
                  <a:txBody>
                    <a:bodyPr/>
                    <a:lstStyle/>
                    <a:p>
                      <a:r>
                        <a:rPr lang="en-US" dirty="0" smtClean="0"/>
                        <a:t>Servers</a:t>
                      </a:r>
                      <a:endParaRPr lang="en-US" dirty="0"/>
                    </a:p>
                  </a:txBody>
                  <a:tcPr/>
                </a:tc>
                <a:tc>
                  <a:txBody>
                    <a:bodyPr/>
                    <a:lstStyle/>
                    <a:p>
                      <a:r>
                        <a:rPr lang="en-US" dirty="0" smtClean="0"/>
                        <a:t>Lighting</a:t>
                      </a:r>
                      <a:endParaRPr lang="en-US" dirty="0"/>
                    </a:p>
                  </a:txBody>
                  <a:tcPr/>
                </a:tc>
              </a:tr>
              <a:tr h="370840">
                <a:tc>
                  <a:txBody>
                    <a:bodyPr/>
                    <a:lstStyle/>
                    <a:p>
                      <a:r>
                        <a:rPr lang="en-US" dirty="0" smtClean="0"/>
                        <a:t>Storage</a:t>
                      </a:r>
                      <a:endParaRPr lang="en-US" dirty="0"/>
                    </a:p>
                  </a:txBody>
                  <a:tcPr/>
                </a:tc>
                <a:tc>
                  <a:txBody>
                    <a:bodyPr/>
                    <a:lstStyle/>
                    <a:p>
                      <a:r>
                        <a:rPr lang="en-US" dirty="0" smtClean="0"/>
                        <a:t>Cooling</a:t>
                      </a:r>
                      <a:endParaRPr lang="en-US" dirty="0"/>
                    </a:p>
                  </a:txBody>
                  <a:tcPr/>
                </a:tc>
              </a:tr>
              <a:tr h="370840">
                <a:tc>
                  <a:txBody>
                    <a:bodyPr/>
                    <a:lstStyle/>
                    <a:p>
                      <a:r>
                        <a:rPr lang="en-US" dirty="0" smtClean="0"/>
                        <a:t>Network</a:t>
                      </a:r>
                      <a:endParaRPr lang="en-US" dirty="0"/>
                    </a:p>
                  </a:txBody>
                  <a:tcPr/>
                </a:tc>
                <a:tc>
                  <a:txBody>
                    <a:bodyPr/>
                    <a:lstStyle/>
                    <a:p>
                      <a:r>
                        <a:rPr lang="en-US" dirty="0" smtClean="0"/>
                        <a:t>Power distribution</a:t>
                      </a:r>
                      <a:endParaRPr lang="en-US" dirty="0"/>
                    </a:p>
                  </a:txBody>
                  <a:tcPr/>
                </a:tc>
              </a:tr>
            </a:tbl>
          </a:graphicData>
        </a:graphic>
      </p:graphicFrame>
      <p:sp>
        <p:nvSpPr>
          <p:cNvPr id="5" name="Slide Number Placeholder 4"/>
          <p:cNvSpPr>
            <a:spLocks noGrp="1"/>
          </p:cNvSpPr>
          <p:nvPr>
            <p:ph type="sldNum" sz="quarter" idx="12"/>
          </p:nvPr>
        </p:nvSpPr>
        <p:spPr/>
        <p:txBody>
          <a:bodyPr/>
          <a:lstStyle/>
          <a:p>
            <a:fld id="{6E32B92A-CB75-4E54-8293-CBC8A13B5AFB}" type="slidenum">
              <a:rPr lang="en-US" smtClean="0"/>
              <a:t>15</a:t>
            </a:fld>
            <a:endParaRPr lang="en-US"/>
          </a:p>
        </p:txBody>
      </p:sp>
      <p:pic>
        <p:nvPicPr>
          <p:cNvPr id="10242" name="Picture 2" descr="http://www04.abb.com/global/seitp/seitp202.nsf/0/0ffffa780112efe7c1257dfd0045337a/$file/DataCenter_5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524000"/>
            <a:ext cx="4838700" cy="23431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14400" y="6248400"/>
            <a:ext cx="2860911" cy="369332"/>
          </a:xfrm>
          <a:prstGeom prst="rect">
            <a:avLst/>
          </a:prstGeom>
          <a:noFill/>
        </p:spPr>
        <p:txBody>
          <a:bodyPr wrap="none" rtlCol="0">
            <a:spAutoFit/>
          </a:bodyPr>
          <a:lstStyle/>
          <a:p>
            <a:r>
              <a:rPr lang="en-US" dirty="0"/>
              <a:t>Source: http://bit.ly/1mrIi7o</a:t>
            </a:r>
          </a:p>
        </p:txBody>
      </p:sp>
      <p:sp>
        <p:nvSpPr>
          <p:cNvPr id="8" name="TextBox 7"/>
          <p:cNvSpPr txBox="1"/>
          <p:nvPr/>
        </p:nvSpPr>
        <p:spPr>
          <a:xfrm>
            <a:off x="2209800" y="5710535"/>
            <a:ext cx="5026889" cy="461665"/>
          </a:xfrm>
          <a:prstGeom prst="rect">
            <a:avLst/>
          </a:prstGeom>
          <a:solidFill>
            <a:schemeClr val="bg2">
              <a:lumMod val="75000"/>
            </a:schemeClr>
          </a:solidFill>
        </p:spPr>
        <p:txBody>
          <a:bodyPr wrap="none" rtlCol="0">
            <a:spAutoFit/>
          </a:bodyPr>
          <a:lstStyle/>
          <a:p>
            <a:r>
              <a:rPr lang="en-US" sz="2400" dirty="0" smtClean="0">
                <a:solidFill>
                  <a:schemeClr val="accent5">
                    <a:lumMod val="50000"/>
                  </a:schemeClr>
                </a:solidFill>
              </a:rPr>
              <a:t>Let’s recap how we can use WR and RP</a:t>
            </a:r>
            <a:endParaRPr lang="en-US" sz="2400" dirty="0">
              <a:solidFill>
                <a:schemeClr val="accent5">
                  <a:lumMod val="50000"/>
                </a:schemeClr>
              </a:solidFill>
            </a:endParaRPr>
          </a:p>
        </p:txBody>
      </p:sp>
    </p:spTree>
    <p:extLst>
      <p:ext uri="{BB962C8B-B14F-4D97-AF65-F5344CB8AC3E}">
        <p14:creationId xmlns:p14="http://schemas.microsoft.com/office/powerpoint/2010/main" val="3847269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1"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P spid="7"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Model</a:t>
            </a:r>
            <a:endParaRPr lang="en-US" dirty="0"/>
          </a:p>
        </p:txBody>
      </p:sp>
      <p:sp>
        <p:nvSpPr>
          <p:cNvPr id="4" name="Oval 3"/>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7" name="Rounded Rectangle 6"/>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10" name="Oval 9"/>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13" name="Oval 12"/>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14" name="Oval 13"/>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23" name="TextBox 22"/>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25" name="Chord 24"/>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ord 25"/>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7" idx="3"/>
            <a:endCxn id="11" idx="1"/>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3"/>
            <a:endCxn id="15" idx="1"/>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32" name="TextBox 31"/>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33" name="TextBox 32"/>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34" name="Rounded Rectangular Callout 33"/>
          <p:cNvSpPr/>
          <p:nvPr/>
        </p:nvSpPr>
        <p:spPr>
          <a:xfrm>
            <a:off x="357848" y="3810000"/>
            <a:ext cx="1604197" cy="318655"/>
          </a:xfrm>
          <a:prstGeom prst="wedgeRoundRectCallout">
            <a:avLst>
              <a:gd name="adj1" fmla="val 40486"/>
              <a:gd name="adj2" fmla="val -1961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State</a:t>
            </a:r>
            <a:endParaRPr lang="en-US" dirty="0"/>
          </a:p>
        </p:txBody>
      </p:sp>
      <p:sp>
        <p:nvSpPr>
          <p:cNvPr id="35" name="TextBox 34"/>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36" name="TextBox 35"/>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7" name="TextBox 36"/>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8" name="Rounded Rectangular Callout 37"/>
          <p:cNvSpPr/>
          <p:nvPr/>
        </p:nvSpPr>
        <p:spPr>
          <a:xfrm>
            <a:off x="2718604" y="3761510"/>
            <a:ext cx="1452952" cy="277090"/>
          </a:xfrm>
          <a:prstGeom prst="wedgeRoundRectCallout">
            <a:avLst>
              <a:gd name="adj1" fmla="val -47532"/>
              <a:gd name="adj2" fmla="val -2302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a:t>
            </a:r>
            <a:endParaRPr lang="en-US" dirty="0"/>
          </a:p>
        </p:txBody>
      </p:sp>
      <p:sp>
        <p:nvSpPr>
          <p:cNvPr id="39" name="Rounded Rectangular Callout 38"/>
          <p:cNvSpPr/>
          <p:nvPr/>
        </p:nvSpPr>
        <p:spPr>
          <a:xfrm>
            <a:off x="4472346" y="3761510"/>
            <a:ext cx="1426291" cy="581890"/>
          </a:xfrm>
          <a:prstGeom prst="wedgeRoundRectCallout">
            <a:avLst>
              <a:gd name="adj1" fmla="val -53860"/>
              <a:gd name="adj2" fmla="val -1318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activation</a:t>
            </a:r>
            <a:endParaRPr lang="en-US" dirty="0"/>
          </a:p>
        </p:txBody>
      </p:sp>
      <p:sp>
        <p:nvSpPr>
          <p:cNvPr id="40" name="Rounded Rectangular Callout 39"/>
          <p:cNvSpPr/>
          <p:nvPr/>
        </p:nvSpPr>
        <p:spPr>
          <a:xfrm>
            <a:off x="5791200" y="838200"/>
            <a:ext cx="1426291" cy="581890"/>
          </a:xfrm>
          <a:prstGeom prst="wedgeRoundRectCallout">
            <a:avLst>
              <a:gd name="adj1" fmla="val -94658"/>
              <a:gd name="adj2" fmla="val 1549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deactivation</a:t>
            </a:r>
            <a:endParaRPr lang="en-US" dirty="0"/>
          </a:p>
        </p:txBody>
      </p:sp>
      <p:sp>
        <p:nvSpPr>
          <p:cNvPr id="41" name="TextBox 40"/>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Rounded Rectangular Callout 42"/>
          <p:cNvSpPr/>
          <p:nvPr/>
        </p:nvSpPr>
        <p:spPr>
          <a:xfrm>
            <a:off x="2388209" y="3477492"/>
            <a:ext cx="1646926" cy="304800"/>
          </a:xfrm>
          <a:prstGeom prst="wedgeRoundRectCallout">
            <a:avLst>
              <a:gd name="adj1" fmla="val 14499"/>
              <a:gd name="adj2" fmla="val -3602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cost</a:t>
            </a:r>
            <a:endParaRPr lang="en-US" dirty="0"/>
          </a:p>
        </p:txBody>
      </p:sp>
      <p:sp>
        <p:nvSpPr>
          <p:cNvPr id="44" name="TextBox 43"/>
          <p:cNvSpPr txBox="1"/>
          <p:nvPr/>
        </p:nvSpPr>
        <p:spPr>
          <a:xfrm>
            <a:off x="2544369" y="3505200"/>
            <a:ext cx="4466031" cy="461665"/>
          </a:xfrm>
          <a:prstGeom prst="rect">
            <a:avLst/>
          </a:prstGeom>
          <a:solidFill>
            <a:schemeClr val="accent3">
              <a:lumMod val="40000"/>
              <a:lumOff val="60000"/>
            </a:schemeClr>
          </a:solidFill>
        </p:spPr>
        <p:txBody>
          <a:bodyPr wrap="none" rtlCol="0">
            <a:spAutoFit/>
          </a:bodyPr>
          <a:lstStyle/>
          <a:p>
            <a:r>
              <a:rPr lang="en-US" sz="2400" dirty="0" smtClean="0"/>
              <a:t>Optimal State Trajectory Problem</a:t>
            </a:r>
            <a:endParaRPr lang="en-US" sz="2400" dirty="0"/>
          </a:p>
        </p:txBody>
      </p:sp>
      <p:sp>
        <p:nvSpPr>
          <p:cNvPr id="45" name="TextBox 44"/>
          <p:cNvSpPr txBox="1"/>
          <p:nvPr/>
        </p:nvSpPr>
        <p:spPr>
          <a:xfrm>
            <a:off x="4905018" y="3897822"/>
            <a:ext cx="3867341" cy="461665"/>
          </a:xfrm>
          <a:prstGeom prst="rect">
            <a:avLst/>
          </a:prstGeom>
          <a:solidFill>
            <a:schemeClr val="accent6">
              <a:lumMod val="40000"/>
              <a:lumOff val="60000"/>
            </a:schemeClr>
          </a:solidFill>
        </p:spPr>
        <p:txBody>
          <a:bodyPr wrap="none" rtlCol="0">
            <a:spAutoFit/>
          </a:bodyPr>
          <a:lstStyle/>
          <a:p>
            <a:r>
              <a:rPr lang="en-US" sz="2400" dirty="0" smtClean="0"/>
              <a:t>Might not be globally optimal</a:t>
            </a:r>
            <a:endParaRPr lang="en-US" sz="2400" dirty="0"/>
          </a:p>
        </p:txBody>
      </p:sp>
      <p:sp>
        <p:nvSpPr>
          <p:cNvPr id="46" name="Oval 45"/>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Oval 46"/>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8" name="Oval 47"/>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9" name="Rounded Rectangle 48"/>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1" name="Oval 50"/>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Oval 51"/>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3" name="Rounded Rectangle 52"/>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8170780" y="5597973"/>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5" name="Oval 54"/>
          <p:cNvSpPr/>
          <p:nvPr/>
        </p:nvSpPr>
        <p:spPr>
          <a:xfrm>
            <a:off x="7435517" y="4800600"/>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Oval 55"/>
          <p:cNvSpPr/>
          <p:nvPr/>
        </p:nvSpPr>
        <p:spPr>
          <a:xfrm>
            <a:off x="6700254" y="52107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7" name="Rounded Rectangle 56"/>
          <p:cNvSpPr/>
          <p:nvPr/>
        </p:nvSpPr>
        <p:spPr>
          <a:xfrm>
            <a:off x="6639487"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Chord 58"/>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p:cNvSpPr/>
          <p:nvPr/>
        </p:nvSpPr>
        <p:spPr>
          <a:xfrm>
            <a:off x="7473357" y="479829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Arrow Connector 60"/>
          <p:cNvCxnSpPr>
            <a:stCxn id="49" idx="3"/>
            <a:endCxn id="53" idx="1"/>
          </p:cNvCxnSpPr>
          <p:nvPr/>
        </p:nvCxnSpPr>
        <p:spPr>
          <a:xfrm>
            <a:off x="3114113" y="5515840"/>
            <a:ext cx="695887"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3" idx="3"/>
            <a:endCxn id="57" idx="1"/>
          </p:cNvCxnSpPr>
          <p:nvPr/>
        </p:nvCxnSpPr>
        <p:spPr>
          <a:xfrm flipV="1">
            <a:off x="6009713" y="5515840"/>
            <a:ext cx="629774"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67" name="TextBox 66"/>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68" name="TextBox 67"/>
          <p:cNvSpPr txBox="1"/>
          <p:nvPr/>
        </p:nvSpPr>
        <p:spPr>
          <a:xfrm>
            <a:off x="7582296" y="5913703"/>
            <a:ext cx="418704" cy="369332"/>
          </a:xfrm>
          <a:prstGeom prst="rect">
            <a:avLst/>
          </a:prstGeom>
          <a:noFill/>
        </p:spPr>
        <p:txBody>
          <a:bodyPr wrap="none" rtlCol="0">
            <a:spAutoFit/>
          </a:bodyPr>
          <a:lstStyle/>
          <a:p>
            <a:r>
              <a:rPr lang="en-US" dirty="0" smtClean="0"/>
              <a:t>12</a:t>
            </a:r>
            <a:endParaRPr lang="en-US" dirty="0"/>
          </a:p>
        </p:txBody>
      </p:sp>
      <p:sp>
        <p:nvSpPr>
          <p:cNvPr id="69" name="TextBox 68"/>
          <p:cNvSpPr txBox="1"/>
          <p:nvPr/>
        </p:nvSpPr>
        <p:spPr>
          <a:xfrm>
            <a:off x="3276600" y="5140035"/>
            <a:ext cx="301686" cy="369332"/>
          </a:xfrm>
          <a:prstGeom prst="rect">
            <a:avLst/>
          </a:prstGeom>
          <a:noFill/>
        </p:spPr>
        <p:txBody>
          <a:bodyPr wrap="none" rtlCol="0">
            <a:spAutoFit/>
          </a:bodyPr>
          <a:lstStyle/>
          <a:p>
            <a:r>
              <a:rPr lang="en-US" dirty="0" smtClean="0"/>
              <a:t>4</a:t>
            </a:r>
            <a:endParaRPr lang="en-US" dirty="0"/>
          </a:p>
        </p:txBody>
      </p:sp>
      <p:sp>
        <p:nvSpPr>
          <p:cNvPr id="70" name="TextBox 69"/>
          <p:cNvSpPr txBox="1"/>
          <p:nvPr/>
        </p:nvSpPr>
        <p:spPr>
          <a:xfrm>
            <a:off x="6099114" y="5150796"/>
            <a:ext cx="301686" cy="369332"/>
          </a:xfrm>
          <a:prstGeom prst="rect">
            <a:avLst/>
          </a:prstGeom>
          <a:noFill/>
        </p:spPr>
        <p:txBody>
          <a:bodyPr wrap="none" rtlCol="0">
            <a:spAutoFit/>
          </a:bodyPr>
          <a:lstStyle/>
          <a:p>
            <a:r>
              <a:rPr lang="en-US" dirty="0" smtClean="0"/>
              <a:t>0</a:t>
            </a:r>
            <a:endParaRPr lang="en-US" dirty="0"/>
          </a:p>
        </p:txBody>
      </p:sp>
      <p:sp>
        <p:nvSpPr>
          <p:cNvPr id="71" name="TextBox 70"/>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72" name="TextBox 71"/>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73" name="TextBox 72"/>
          <p:cNvSpPr txBox="1"/>
          <p:nvPr/>
        </p:nvSpPr>
        <p:spPr>
          <a:xfrm>
            <a:off x="7565408" y="4911435"/>
            <a:ext cx="417102" cy="369332"/>
          </a:xfrm>
          <a:prstGeom prst="rect">
            <a:avLst/>
          </a:prstGeom>
          <a:noFill/>
        </p:spPr>
        <p:txBody>
          <a:bodyPr wrap="none" rtlCol="0">
            <a:spAutoFit/>
          </a:bodyPr>
          <a:lstStyle/>
          <a:p>
            <a:r>
              <a:rPr lang="en-US" dirty="0" smtClean="0"/>
              <a:t>TX</a:t>
            </a:r>
            <a:endParaRPr lang="en-US" dirty="0"/>
          </a:p>
        </p:txBody>
      </p:sp>
      <p:sp>
        <p:nvSpPr>
          <p:cNvPr id="75" name="Rounded Rectangular Callout 74"/>
          <p:cNvSpPr/>
          <p:nvPr/>
        </p:nvSpPr>
        <p:spPr>
          <a:xfrm>
            <a:off x="6670747" y="3588327"/>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
        <p:nvSpPr>
          <p:cNvPr id="16" name="TextBox 15"/>
          <p:cNvSpPr txBox="1"/>
          <p:nvPr/>
        </p:nvSpPr>
        <p:spPr>
          <a:xfrm>
            <a:off x="1447800" y="4114800"/>
            <a:ext cx="6887463" cy="461665"/>
          </a:xfrm>
          <a:prstGeom prst="rect">
            <a:avLst/>
          </a:prstGeom>
          <a:noFill/>
        </p:spPr>
        <p:txBody>
          <a:bodyPr wrap="none" rtlCol="0">
            <a:spAutoFit/>
          </a:bodyPr>
          <a:lstStyle/>
          <a:p>
            <a:r>
              <a:rPr lang="en-US" sz="2400" dirty="0" smtClean="0">
                <a:solidFill>
                  <a:srgbClr val="00B050"/>
                </a:solidFill>
              </a:rPr>
              <a:t>Relocate Energy Demand to </a:t>
            </a:r>
            <a:r>
              <a:rPr lang="en-US" sz="2400" b="1" i="1" dirty="0" smtClean="0">
                <a:solidFill>
                  <a:srgbClr val="00B050"/>
                </a:solidFill>
              </a:rPr>
              <a:t>Better</a:t>
            </a:r>
            <a:r>
              <a:rPr lang="en-US" sz="2400" dirty="0" smtClean="0">
                <a:solidFill>
                  <a:srgbClr val="00B050"/>
                </a:solidFill>
              </a:rPr>
              <a:t> Locations (RED-BL)</a:t>
            </a:r>
            <a:endParaRPr lang="en-US" sz="2400" dirty="0">
              <a:solidFill>
                <a:srgbClr val="FF0000"/>
              </a:solidFill>
            </a:endParaRPr>
          </a:p>
        </p:txBody>
      </p:sp>
      <p:sp>
        <p:nvSpPr>
          <p:cNvPr id="18" name="TextBox 17"/>
          <p:cNvSpPr txBox="1"/>
          <p:nvPr/>
        </p:nvSpPr>
        <p:spPr>
          <a:xfrm>
            <a:off x="5260779" y="4186535"/>
            <a:ext cx="1825821" cy="461665"/>
          </a:xfrm>
          <a:prstGeom prst="rect">
            <a:avLst/>
          </a:prstGeom>
          <a:noFill/>
        </p:spPr>
        <p:txBody>
          <a:bodyPr wrap="none" rtlCol="0">
            <a:spAutoFit/>
          </a:bodyPr>
          <a:lstStyle/>
          <a:p>
            <a:r>
              <a:rPr lang="en-US" sz="2400" dirty="0" smtClean="0">
                <a:solidFill>
                  <a:srgbClr val="00B050"/>
                </a:solidFill>
              </a:rPr>
              <a:t>Total cost: 42</a:t>
            </a:r>
            <a:endParaRPr lang="en-US" sz="2400" dirty="0">
              <a:solidFill>
                <a:srgbClr val="00B050"/>
              </a:solidFill>
            </a:endParaRPr>
          </a:p>
        </p:txBody>
      </p:sp>
      <p:sp>
        <p:nvSpPr>
          <p:cNvPr id="76" name="TextBox 75"/>
          <p:cNvSpPr txBox="1"/>
          <p:nvPr/>
        </p:nvSpPr>
        <p:spPr>
          <a:xfrm>
            <a:off x="5257800" y="3505200"/>
            <a:ext cx="1825821" cy="461665"/>
          </a:xfrm>
          <a:prstGeom prst="rect">
            <a:avLst/>
          </a:prstGeom>
          <a:noFill/>
        </p:spPr>
        <p:txBody>
          <a:bodyPr wrap="none" rtlCol="0">
            <a:spAutoFit/>
          </a:bodyPr>
          <a:lstStyle/>
          <a:p>
            <a:r>
              <a:rPr lang="en-US" sz="2400" dirty="0" smtClean="0">
                <a:solidFill>
                  <a:srgbClr val="FF0000"/>
                </a:solidFill>
              </a:rPr>
              <a:t>Total cost: 46</a:t>
            </a:r>
            <a:endParaRPr lang="en-US" sz="2400" dirty="0">
              <a:solidFill>
                <a:srgbClr val="FF0000"/>
              </a:solidFill>
            </a:endParaRPr>
          </a:p>
        </p:txBody>
      </p:sp>
      <p:sp>
        <p:nvSpPr>
          <p:cNvPr id="20" name="Slide Number Placeholder 19"/>
          <p:cNvSpPr>
            <a:spLocks noGrp="1"/>
          </p:cNvSpPr>
          <p:nvPr>
            <p:ph type="sldNum" sz="quarter" idx="12"/>
          </p:nvPr>
        </p:nvSpPr>
        <p:spPr/>
        <p:txBody>
          <a:bodyPr/>
          <a:lstStyle/>
          <a:p>
            <a:fld id="{6E32B92A-CB75-4E54-8293-CBC8A13B5AFB}" type="slidenum">
              <a:rPr lang="en-US" smtClean="0"/>
              <a:t>16</a:t>
            </a:fld>
            <a:endParaRPr lang="en-US"/>
          </a:p>
        </p:txBody>
      </p:sp>
      <p:sp>
        <p:nvSpPr>
          <p:cNvPr id="29" name="TextBox 28"/>
          <p:cNvSpPr txBox="1"/>
          <p:nvPr/>
        </p:nvSpPr>
        <p:spPr>
          <a:xfrm>
            <a:off x="323042" y="3429000"/>
            <a:ext cx="4325158" cy="369332"/>
          </a:xfrm>
          <a:prstGeom prst="rect">
            <a:avLst/>
          </a:prstGeom>
          <a:solidFill>
            <a:schemeClr val="bg2">
              <a:lumMod val="90000"/>
            </a:schemeClr>
          </a:solidFill>
        </p:spPr>
        <p:txBody>
          <a:bodyPr wrap="none" rtlCol="0">
            <a:spAutoFit/>
          </a:bodyPr>
          <a:lstStyle/>
          <a:p>
            <a:r>
              <a:rPr lang="en-US" dirty="0" smtClean="0"/>
              <a:t>Electricity price driven workload assignment</a:t>
            </a:r>
            <a:endParaRPr lang="en-US" dirty="0"/>
          </a:p>
        </p:txBody>
      </p:sp>
      <p:sp>
        <p:nvSpPr>
          <p:cNvPr id="63" name="TextBox 62"/>
          <p:cNvSpPr txBox="1"/>
          <p:nvPr/>
        </p:nvSpPr>
        <p:spPr>
          <a:xfrm>
            <a:off x="946516" y="4202668"/>
            <a:ext cx="3789435" cy="369332"/>
          </a:xfrm>
          <a:prstGeom prst="rect">
            <a:avLst/>
          </a:prstGeom>
          <a:solidFill>
            <a:schemeClr val="bg2">
              <a:lumMod val="90000"/>
            </a:schemeClr>
          </a:solidFill>
        </p:spPr>
        <p:txBody>
          <a:bodyPr wrap="none" rtlCol="0">
            <a:spAutoFit/>
          </a:bodyPr>
          <a:lstStyle/>
          <a:p>
            <a:r>
              <a:rPr lang="en-US" dirty="0" smtClean="0"/>
              <a:t>Sum of all data centers’ electricity cost</a:t>
            </a:r>
            <a:endParaRPr lang="en-US" dirty="0"/>
          </a:p>
        </p:txBody>
      </p:sp>
      <p:sp>
        <p:nvSpPr>
          <p:cNvPr id="77" name="TextBox 76"/>
          <p:cNvSpPr txBox="1"/>
          <p:nvPr/>
        </p:nvSpPr>
        <p:spPr>
          <a:xfrm>
            <a:off x="1024294" y="3836838"/>
            <a:ext cx="2059475" cy="461665"/>
          </a:xfrm>
          <a:prstGeom prst="rect">
            <a:avLst/>
          </a:prstGeom>
          <a:solidFill>
            <a:schemeClr val="accent6">
              <a:lumMod val="40000"/>
              <a:lumOff val="60000"/>
            </a:schemeClr>
          </a:solidFill>
        </p:spPr>
        <p:txBody>
          <a:bodyPr wrap="none" rtlCol="0">
            <a:spAutoFit/>
          </a:bodyPr>
          <a:lstStyle/>
          <a:p>
            <a:r>
              <a:rPr lang="en-US" sz="2400" dirty="0" smtClean="0"/>
              <a:t>Locally optimal</a:t>
            </a:r>
            <a:endParaRPr lang="en-US" sz="2400" dirty="0"/>
          </a:p>
        </p:txBody>
      </p:sp>
      <p:sp>
        <p:nvSpPr>
          <p:cNvPr id="64" name="TextBox 63"/>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
        <p:nvSpPr>
          <p:cNvPr id="3" name="Rounded Rectangular Callout 2"/>
          <p:cNvSpPr/>
          <p:nvPr/>
        </p:nvSpPr>
        <p:spPr>
          <a:xfrm>
            <a:off x="357848" y="3588327"/>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
        <p:nvSpPr>
          <p:cNvPr id="27" name="Rounded Rectangular Callout 26"/>
          <p:cNvSpPr/>
          <p:nvPr/>
        </p:nvSpPr>
        <p:spPr>
          <a:xfrm>
            <a:off x="2445693" y="3976253"/>
            <a:ext cx="2849018" cy="651163"/>
          </a:xfrm>
          <a:prstGeom prst="wedgeRoundRectCallout">
            <a:avLst>
              <a:gd name="adj1" fmla="val -14954"/>
              <a:gd name="adj2" fmla="val 1337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costs lower than local optimal scheme</a:t>
            </a:r>
            <a:endParaRPr lang="en-US" dirty="0"/>
          </a:p>
        </p:txBody>
      </p:sp>
      <p:sp>
        <p:nvSpPr>
          <p:cNvPr id="74" name="Rounded Rectangular Callout 73"/>
          <p:cNvSpPr/>
          <p:nvPr/>
        </p:nvSpPr>
        <p:spPr>
          <a:xfrm>
            <a:off x="3622747" y="3581400"/>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
        <p:nvSpPr>
          <p:cNvPr id="65" name="Rounded Rectangular Callout 64"/>
          <p:cNvSpPr/>
          <p:nvPr/>
        </p:nvSpPr>
        <p:spPr>
          <a:xfrm>
            <a:off x="5908753" y="4052455"/>
            <a:ext cx="1981200" cy="457200"/>
          </a:xfrm>
          <a:prstGeom prst="wedgeRoundRectCallout">
            <a:avLst>
              <a:gd name="adj1" fmla="val -30477"/>
              <a:gd name="adj2" fmla="val 1908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transition costs</a:t>
            </a:r>
            <a:endParaRPr lang="en-US" dirty="0"/>
          </a:p>
        </p:txBody>
      </p:sp>
    </p:spTree>
    <p:extLst>
      <p:ext uri="{BB962C8B-B14F-4D97-AF65-F5344CB8AC3E}">
        <p14:creationId xmlns:p14="http://schemas.microsoft.com/office/powerpoint/2010/main" val="37793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63"/>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43"/>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77"/>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xit" presetSubtype="0" fill="hold" grpId="1" nodeType="clickEffect">
                                  <p:stCondLst>
                                    <p:cond delay="0"/>
                                  </p:stCondLst>
                                  <p:childTnLst>
                                    <p:set>
                                      <p:cBhvr>
                                        <p:cTn id="100" dur="1" fill="hold">
                                          <p:stCondLst>
                                            <p:cond delay="0"/>
                                          </p:stCondLst>
                                        </p:cTn>
                                        <p:tgtEl>
                                          <p:spTgt spid="45"/>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77"/>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7"/>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8"/>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3"/>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1" nodeType="clickEffect">
                                  <p:stCondLst>
                                    <p:cond delay="0"/>
                                  </p:stCondLst>
                                  <p:childTnLst>
                                    <p:set>
                                      <p:cBhvr>
                                        <p:cTn id="128" dur="1" fill="hold">
                                          <p:stCondLst>
                                            <p:cond delay="0"/>
                                          </p:stCondLst>
                                        </p:cTn>
                                        <p:tgtEl>
                                          <p:spTgt spid="3"/>
                                        </p:tgtEl>
                                        <p:attrNameLst>
                                          <p:attrName>style.visibility</p:attrName>
                                        </p:attrNameLst>
                                      </p:cBhvr>
                                      <p:to>
                                        <p:strVal val="hidden"/>
                                      </p:to>
                                    </p:set>
                                  </p:childTnLst>
                                </p:cTn>
                              </p:par>
                              <p:par>
                                <p:cTn id="129" presetID="1" presetClass="entr" presetSubtype="0" fill="hold" grpId="0" nodeType="withEffect">
                                  <p:stCondLst>
                                    <p:cond delay="0"/>
                                  </p:stCondLst>
                                  <p:childTnLst>
                                    <p:set>
                                      <p:cBhvr>
                                        <p:cTn id="130" dur="1" fill="hold">
                                          <p:stCondLst>
                                            <p:cond delay="0"/>
                                          </p:stCondLst>
                                        </p:cTn>
                                        <p:tgtEl>
                                          <p:spTgt spid="6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5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1" nodeType="clickEffect">
                                  <p:stCondLst>
                                    <p:cond delay="0"/>
                                  </p:stCondLst>
                                  <p:childTnLst>
                                    <p:set>
                                      <p:cBhvr>
                                        <p:cTn id="148" dur="1" fill="hold">
                                          <p:stCondLst>
                                            <p:cond delay="0"/>
                                          </p:stCondLst>
                                        </p:cTn>
                                        <p:tgtEl>
                                          <p:spTgt spid="74"/>
                                        </p:tgtEl>
                                        <p:attrNameLst>
                                          <p:attrName>style.visibility</p:attrName>
                                        </p:attrNameLst>
                                      </p:cBhvr>
                                      <p:to>
                                        <p:strVal val="hidden"/>
                                      </p:to>
                                    </p:set>
                                  </p:childTnLst>
                                </p:cTn>
                              </p:par>
                              <p:par>
                                <p:cTn id="149" presetID="1" presetClass="entr" presetSubtype="0" fill="hold" grpId="0" nodeType="withEffect">
                                  <p:stCondLst>
                                    <p:cond delay="0"/>
                                  </p:stCondLst>
                                  <p:childTnLst>
                                    <p:set>
                                      <p:cBhvr>
                                        <p:cTn id="150" dur="1" fill="hold">
                                          <p:stCondLst>
                                            <p:cond delay="0"/>
                                          </p:stCondLst>
                                        </p:cTn>
                                        <p:tgtEl>
                                          <p:spTgt spid="6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7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68"/>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54"/>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57"/>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xit" presetSubtype="0" fill="hold" grpId="1" nodeType="clickEffect">
                                  <p:stCondLst>
                                    <p:cond delay="0"/>
                                  </p:stCondLst>
                                  <p:childTnLst>
                                    <p:set>
                                      <p:cBhvr>
                                        <p:cTn id="168" dur="1" fill="hold">
                                          <p:stCondLst>
                                            <p:cond delay="0"/>
                                          </p:stCondLst>
                                        </p:cTn>
                                        <p:tgtEl>
                                          <p:spTgt spid="75"/>
                                        </p:tgtEl>
                                        <p:attrNameLst>
                                          <p:attrName>style.visibility</p:attrName>
                                        </p:attrNameLst>
                                      </p:cBhvr>
                                      <p:to>
                                        <p:strVal val="hidden"/>
                                      </p:to>
                                    </p:set>
                                  </p:childTnLst>
                                </p:cTn>
                              </p:par>
                              <p:par>
                                <p:cTn id="169" presetID="1" presetClass="entr" presetSubtype="0" fill="hold" nodeType="withEffect">
                                  <p:stCondLst>
                                    <p:cond delay="0"/>
                                  </p:stCondLst>
                                  <p:childTnLst>
                                    <p:set>
                                      <p:cBhvr>
                                        <p:cTn id="170" dur="1" fill="hold">
                                          <p:stCondLst>
                                            <p:cond delay="0"/>
                                          </p:stCondLst>
                                        </p:cTn>
                                        <p:tgtEl>
                                          <p:spTgt spid="61"/>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62"/>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0"/>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65"/>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xit" presetSubtype="0" fill="hold" grpId="1" nodeType="clickEffect">
                                  <p:stCondLst>
                                    <p:cond delay="0"/>
                                  </p:stCondLst>
                                  <p:childTnLst>
                                    <p:set>
                                      <p:cBhvr>
                                        <p:cTn id="180" dur="1" fill="hold">
                                          <p:stCondLst>
                                            <p:cond delay="0"/>
                                          </p:stCondLst>
                                        </p:cTn>
                                        <p:tgtEl>
                                          <p:spTgt spid="65"/>
                                        </p:tgtEl>
                                        <p:attrNameLst>
                                          <p:attrName>style.visibility</p:attrName>
                                        </p:attrNameLst>
                                      </p:cBhvr>
                                      <p:to>
                                        <p:strVal val="hidden"/>
                                      </p:to>
                                    </p:set>
                                  </p:childTnLst>
                                </p:cTn>
                              </p:par>
                              <p:par>
                                <p:cTn id="181" presetID="1" presetClass="entr" presetSubtype="0" fill="hold" grpId="0" nodeType="withEffect">
                                  <p:stCondLst>
                                    <p:cond delay="0"/>
                                  </p:stCondLst>
                                  <p:childTnLst>
                                    <p:set>
                                      <p:cBhvr>
                                        <p:cTn id="182" dur="1" fill="hold">
                                          <p:stCondLst>
                                            <p:cond delay="0"/>
                                          </p:stCondLst>
                                        </p:cTn>
                                        <p:tgtEl>
                                          <p:spTgt spid="6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27"/>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xit" presetSubtype="0" fill="hold" grpId="1" nodeType="clickEffect">
                                  <p:stCondLst>
                                    <p:cond delay="0"/>
                                  </p:stCondLst>
                                  <p:childTnLst>
                                    <p:set>
                                      <p:cBhvr>
                                        <p:cTn id="188" dur="1" fill="hold">
                                          <p:stCondLst>
                                            <p:cond delay="0"/>
                                          </p:stCondLst>
                                        </p:cTn>
                                        <p:tgtEl>
                                          <p:spTgt spid="27"/>
                                        </p:tgtEl>
                                        <p:attrNameLst>
                                          <p:attrName>style.visibility</p:attrName>
                                        </p:attrNameLst>
                                      </p:cBhvr>
                                      <p:to>
                                        <p:strVal val="hidden"/>
                                      </p:to>
                                    </p:set>
                                  </p:childTnLst>
                                </p:cTn>
                              </p:par>
                              <p:par>
                                <p:cTn id="189" presetID="1" presetClass="entr" presetSubtype="0" fill="hold" grpId="0" nodeType="withEffect">
                                  <p:stCondLst>
                                    <p:cond delay="0"/>
                                  </p:stCondLst>
                                  <p:childTnLst>
                                    <p:set>
                                      <p:cBhvr>
                                        <p:cTn id="190" dur="1" fill="hold">
                                          <p:stCondLst>
                                            <p:cond delay="0"/>
                                          </p:stCondLst>
                                        </p:cTn>
                                        <p:tgtEl>
                                          <p:spTgt spid="18"/>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76"/>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xit" presetSubtype="0" fill="hold" grpId="1" nodeType="clickEffect">
                                  <p:stCondLst>
                                    <p:cond delay="0"/>
                                  </p:stCondLst>
                                  <p:childTnLst>
                                    <p:set>
                                      <p:cBhvr>
                                        <p:cTn id="198" dur="1" fill="hold">
                                          <p:stCondLst>
                                            <p:cond delay="0"/>
                                          </p:stCondLst>
                                        </p:cTn>
                                        <p:tgtEl>
                                          <p:spTgt spid="18"/>
                                        </p:tgtEl>
                                        <p:attrNameLst>
                                          <p:attrName>style.visibility</p:attrName>
                                        </p:attrNameLst>
                                      </p:cBhvr>
                                      <p:to>
                                        <p:strVal val="hidden"/>
                                      </p:to>
                                    </p:set>
                                  </p:childTnLst>
                                </p:cTn>
                              </p:par>
                              <p:par>
                                <p:cTn id="199" presetID="1" presetClass="exit" presetSubtype="0" fill="hold" grpId="1" nodeType="withEffect">
                                  <p:stCondLst>
                                    <p:cond delay="0"/>
                                  </p:stCondLst>
                                  <p:childTnLst>
                                    <p:set>
                                      <p:cBhvr>
                                        <p:cTn id="200" dur="1" fill="hold">
                                          <p:stCondLst>
                                            <p:cond delay="0"/>
                                          </p:stCondLst>
                                        </p:cTn>
                                        <p:tgtEl>
                                          <p:spTgt spid="76"/>
                                        </p:tgtEl>
                                        <p:attrNameLst>
                                          <p:attrName>style.visibility</p:attrName>
                                        </p:attrNameLst>
                                      </p:cBhvr>
                                      <p:to>
                                        <p:strVal val="hidden"/>
                                      </p:to>
                                    </p:set>
                                  </p:childTnLst>
                                </p:cTn>
                              </p:par>
                              <p:par>
                                <p:cTn id="201" presetID="1" presetClass="exit" presetSubtype="0" fill="hold" grpId="1" nodeType="withEffect">
                                  <p:stCondLst>
                                    <p:cond delay="0"/>
                                  </p:stCondLst>
                                  <p:childTnLst>
                                    <p:set>
                                      <p:cBhvr>
                                        <p:cTn id="202" dur="1" fill="hold">
                                          <p:stCondLst>
                                            <p:cond delay="0"/>
                                          </p:stCondLst>
                                        </p:cTn>
                                        <p:tgtEl>
                                          <p:spTgt spid="64"/>
                                        </p:tgtEl>
                                        <p:attrNameLst>
                                          <p:attrName>style.visibility</p:attrName>
                                        </p:attrNameLst>
                                      </p:cBhvr>
                                      <p:to>
                                        <p:strVal val="hidden"/>
                                      </p:to>
                                    </p:set>
                                  </p:childTnLst>
                                </p:cTn>
                              </p:par>
                              <p:par>
                                <p:cTn id="203" presetID="1" presetClass="entr" presetSubtype="0" fill="hold" grpId="0" nodeType="withEffect">
                                  <p:stCondLst>
                                    <p:cond delay="0"/>
                                  </p:stCondLst>
                                  <p:childTnLst>
                                    <p:set>
                                      <p:cBhvr>
                                        <p:cTn id="204" dur="1" fill="hold">
                                          <p:stCondLst>
                                            <p:cond delay="0"/>
                                          </p:stCondLst>
                                        </p:cTn>
                                        <p:tgtEl>
                                          <p:spTgt spid="44"/>
                                        </p:tgtEl>
                                        <p:attrNameLst>
                                          <p:attrName>style.visibility</p:attrName>
                                        </p:attrNameLst>
                                      </p:cBhvr>
                                      <p:to>
                                        <p:strVal val="visible"/>
                                      </p:to>
                                    </p:set>
                                  </p:childTnLst>
                                </p:cTn>
                              </p:par>
                            </p:childTnLst>
                          </p:cTn>
                        </p:par>
                      </p:childTnLst>
                    </p:cTn>
                  </p:par>
                  <p:par>
                    <p:cTn id="205" fill="hold">
                      <p:stCondLst>
                        <p:cond delay="indefinite"/>
                      </p:stCondLst>
                      <p:childTnLst>
                        <p:par>
                          <p:cTn id="206" fill="hold">
                            <p:stCondLst>
                              <p:cond delay="0"/>
                            </p:stCondLst>
                            <p:childTnLst>
                              <p:par>
                                <p:cTn id="207" presetID="1" presetClass="entr" presetSubtype="0" fill="hold" grpId="0" nodeType="clickEffect">
                                  <p:stCondLst>
                                    <p:cond delay="0"/>
                                  </p:stCondLst>
                                  <p:childTnLst>
                                    <p:set>
                                      <p:cBhvr>
                                        <p:cTn id="20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22" grpId="0"/>
      <p:bldP spid="23" grpId="0"/>
      <p:bldP spid="25" grpId="0" animBg="1"/>
      <p:bldP spid="26" grpId="0" animBg="1"/>
      <p:bldP spid="32" grpId="0"/>
      <p:bldP spid="32" grpId="1"/>
      <p:bldP spid="33" grpId="0"/>
      <p:bldP spid="34" grpId="0" animBg="1"/>
      <p:bldP spid="34" grpId="1" animBg="1"/>
      <p:bldP spid="35" grpId="0"/>
      <p:bldP spid="36" grpId="0"/>
      <p:bldP spid="37" grpId="0"/>
      <p:bldP spid="38" grpId="0" animBg="1"/>
      <p:bldP spid="38" grpId="1" animBg="1"/>
      <p:bldP spid="39" grpId="0" animBg="1"/>
      <p:bldP spid="39" grpId="1" animBg="1"/>
      <p:bldP spid="40" grpId="0" animBg="1"/>
      <p:bldP spid="40" grpId="1" animBg="1"/>
      <p:bldP spid="41" grpId="0"/>
      <p:bldP spid="42" grpId="0"/>
      <p:bldP spid="43" grpId="0" animBg="1"/>
      <p:bldP spid="43" grpId="1" animBg="1"/>
      <p:bldP spid="44" grpId="0" animBg="1"/>
      <p:bldP spid="45" grpId="0" animBg="1"/>
      <p:bldP spid="45" grpId="1"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6" grpId="0"/>
      <p:bldP spid="67" grpId="0"/>
      <p:bldP spid="68" grpId="0"/>
      <p:bldP spid="69" grpId="0"/>
      <p:bldP spid="70" grpId="0"/>
      <p:bldP spid="71" grpId="0"/>
      <p:bldP spid="72" grpId="0"/>
      <p:bldP spid="73" grpId="0"/>
      <p:bldP spid="75" grpId="0" animBg="1"/>
      <p:bldP spid="75" grpId="1" animBg="1"/>
      <p:bldP spid="16" grpId="0"/>
      <p:bldP spid="18" grpId="0"/>
      <p:bldP spid="18" grpId="1"/>
      <p:bldP spid="76" grpId="0"/>
      <p:bldP spid="76" grpId="1"/>
      <p:bldP spid="29" grpId="1" animBg="1"/>
      <p:bldP spid="63" grpId="0" animBg="1"/>
      <p:bldP spid="63" grpId="1" animBg="1"/>
      <p:bldP spid="77" grpId="0" animBg="1"/>
      <p:bldP spid="77" grpId="1" animBg="1"/>
      <p:bldP spid="64" grpId="0" animBg="1"/>
      <p:bldP spid="64" grpId="1" animBg="1"/>
      <p:bldP spid="3" grpId="0" animBg="1"/>
      <p:bldP spid="3" grpId="1" animBg="1"/>
      <p:bldP spid="27" grpId="0" animBg="1"/>
      <p:bldP spid="27" grpId="1" animBg="1"/>
      <p:bldP spid="74" grpId="0" animBg="1"/>
      <p:bldP spid="74" grpId="1" animBg="1"/>
      <p:bldP spid="65" grpId="0" animBg="1"/>
      <p:bldP spid="6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Formulation</a:t>
            </a:r>
            <a:endParaRPr lang="en-US" dirty="0"/>
          </a:p>
        </p:txBody>
      </p:sp>
      <p:pic>
        <p:nvPicPr>
          <p:cNvPr id="4" name="Picture 2"/>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5" name="Rounded Rectangular Callout 4"/>
          <p:cNvSpPr/>
          <p:nvPr/>
        </p:nvSpPr>
        <p:spPr>
          <a:xfrm>
            <a:off x="304800" y="4038600"/>
            <a:ext cx="1600200" cy="609600"/>
          </a:xfrm>
          <a:prstGeom prst="wedgeRoundRectCallout">
            <a:avLst>
              <a:gd name="adj1" fmla="val 55236"/>
              <a:gd name="adj2" fmla="val -135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 over all intervals</a:t>
            </a:r>
            <a:endParaRPr lang="en-US" dirty="0"/>
          </a:p>
        </p:txBody>
      </p:sp>
      <p:sp>
        <p:nvSpPr>
          <p:cNvPr id="6" name="Rounded Rectangular Callout 5"/>
          <p:cNvSpPr/>
          <p:nvPr/>
        </p:nvSpPr>
        <p:spPr>
          <a:xfrm>
            <a:off x="1981200" y="4038600"/>
            <a:ext cx="1600200" cy="609600"/>
          </a:xfrm>
          <a:prstGeom prst="wedgeRoundRectCallout">
            <a:avLst>
              <a:gd name="adj1" fmla="val -4570"/>
              <a:gd name="adj2" fmla="val -137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 over all data centers</a:t>
            </a:r>
            <a:endParaRPr lang="en-US" dirty="0"/>
          </a:p>
        </p:txBody>
      </p:sp>
      <p:sp>
        <p:nvSpPr>
          <p:cNvPr id="7" name="TextBox 6"/>
          <p:cNvSpPr txBox="1"/>
          <p:nvPr/>
        </p:nvSpPr>
        <p:spPr>
          <a:xfrm>
            <a:off x="1981200" y="5574268"/>
            <a:ext cx="5063309" cy="369332"/>
          </a:xfrm>
          <a:prstGeom prst="rect">
            <a:avLst/>
          </a:prstGeom>
          <a:noFill/>
          <a:ln>
            <a:solidFill>
              <a:schemeClr val="accent1">
                <a:shade val="50000"/>
              </a:schemeClr>
            </a:solidFill>
          </a:ln>
        </p:spPr>
        <p:txBody>
          <a:bodyPr wrap="none" rtlCol="0">
            <a:spAutoFit/>
          </a:bodyPr>
          <a:lstStyle/>
          <a:p>
            <a:r>
              <a:rPr lang="en-US" dirty="0" smtClean="0"/>
              <a:t>Subject to several constraints (please see the thesis)</a:t>
            </a:r>
            <a:endParaRPr lang="en-US" dirty="0"/>
          </a:p>
        </p:txBody>
      </p:sp>
      <p:sp>
        <p:nvSpPr>
          <p:cNvPr id="8" name="Right Brace 7"/>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10" name="Right Brace 9"/>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ounded Rectangular Callout 10"/>
          <p:cNvSpPr/>
          <p:nvPr/>
        </p:nvSpPr>
        <p:spPr>
          <a:xfrm>
            <a:off x="4419600" y="4114800"/>
            <a:ext cx="1393879" cy="304800"/>
          </a:xfrm>
          <a:prstGeom prst="wedgeRoundRectCallout">
            <a:avLst>
              <a:gd name="adj1" fmla="val 740"/>
              <a:gd name="adj2" fmla="val -200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14" name="Rounded Rectangular Callout 13"/>
          <p:cNvSpPr/>
          <p:nvPr/>
        </p:nvSpPr>
        <p:spPr>
          <a:xfrm>
            <a:off x="5715001" y="1466527"/>
            <a:ext cx="1222428" cy="342900"/>
          </a:xfrm>
          <a:prstGeom prst="wedgeRoundRectCallout">
            <a:avLst>
              <a:gd name="adj1" fmla="val -6535"/>
              <a:gd name="adj2" fmla="val 2682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a:t>
            </a:r>
            <a:endParaRPr lang="en-US" dirty="0"/>
          </a:p>
        </p:txBody>
      </p:sp>
      <p:sp>
        <p:nvSpPr>
          <p:cNvPr id="15" name="Rounded Rectangular Callout 14"/>
          <p:cNvSpPr/>
          <p:nvPr/>
        </p:nvSpPr>
        <p:spPr>
          <a:xfrm>
            <a:off x="3352800" y="2133600"/>
            <a:ext cx="2209800" cy="457200"/>
          </a:xfrm>
          <a:prstGeom prst="wedgeRoundRectCallout">
            <a:avLst>
              <a:gd name="adj1" fmla="val 75264"/>
              <a:gd name="adj2" fmla="val 1646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capacity</a:t>
            </a:r>
            <a:endParaRPr lang="en-US" dirty="0"/>
          </a:p>
        </p:txBody>
      </p:sp>
      <p:sp>
        <p:nvSpPr>
          <p:cNvPr id="16" name="Rounded Rectangular Callout 15"/>
          <p:cNvSpPr/>
          <p:nvPr/>
        </p:nvSpPr>
        <p:spPr>
          <a:xfrm>
            <a:off x="873071" y="1219200"/>
            <a:ext cx="2479729" cy="590873"/>
          </a:xfrm>
          <a:prstGeom prst="wedgeRoundRectCallout">
            <a:avLst>
              <a:gd name="adj1" fmla="val 67292"/>
              <a:gd name="adj2" fmla="val 2382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Fraction of data center that is active</a:t>
            </a:r>
            <a:endParaRPr lang="en-US" dirty="0"/>
          </a:p>
        </p:txBody>
      </p:sp>
      <p:sp>
        <p:nvSpPr>
          <p:cNvPr id="17" name="Rounded Rectangular Callout 16"/>
          <p:cNvSpPr/>
          <p:nvPr/>
        </p:nvSpPr>
        <p:spPr>
          <a:xfrm>
            <a:off x="1028700" y="1295401"/>
            <a:ext cx="1638300" cy="609600"/>
          </a:xfrm>
          <a:prstGeom prst="wedgeRoundRectCallout">
            <a:avLst>
              <a:gd name="adj1" fmla="val 97417"/>
              <a:gd name="adj2" fmla="val 2175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 price of electricity</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17</a:t>
            </a:fld>
            <a:endParaRPr lang="en-US"/>
          </a:p>
        </p:txBody>
      </p:sp>
    </p:spTree>
    <p:extLst>
      <p:ext uri="{BB962C8B-B14F-4D97-AF65-F5344CB8AC3E}">
        <p14:creationId xmlns:p14="http://schemas.microsoft.com/office/powerpoint/2010/main" val="175261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7"/>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5"/>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solidFill>
                  <a:schemeClr val="accent5">
                    <a:lumMod val="75000"/>
                  </a:schemeClr>
                </a:solidFill>
              </a:rPr>
              <a:t>Workload</a:t>
            </a:r>
            <a:r>
              <a:rPr lang="en-US" dirty="0" smtClean="0"/>
              <a:t> from 3 popular </a:t>
            </a:r>
            <a:r>
              <a:rPr lang="en-US" dirty="0" err="1" smtClean="0">
                <a:solidFill>
                  <a:schemeClr val="accent2"/>
                </a:solidFill>
              </a:rPr>
              <a:t>Facebook</a:t>
            </a:r>
            <a:r>
              <a:rPr lang="en-US" dirty="0" smtClean="0"/>
              <a:t> apps</a:t>
            </a:r>
          </a:p>
          <a:p>
            <a:r>
              <a:rPr lang="en-US" dirty="0" smtClean="0">
                <a:solidFill>
                  <a:schemeClr val="accent5">
                    <a:lumMod val="75000"/>
                  </a:schemeClr>
                </a:solidFill>
              </a:rPr>
              <a:t>Electricity prices</a:t>
            </a:r>
            <a:r>
              <a:rPr lang="en-US" dirty="0" smtClean="0"/>
              <a:t> from 33 </a:t>
            </a:r>
            <a:r>
              <a:rPr lang="en-US" dirty="0" smtClean="0">
                <a:solidFill>
                  <a:schemeClr val="accent3">
                    <a:lumMod val="50000"/>
                  </a:schemeClr>
                </a:solidFill>
              </a:rPr>
              <a:t>US locations</a:t>
            </a:r>
          </a:p>
          <a:p>
            <a:r>
              <a:rPr lang="en-US" dirty="0" smtClean="0"/>
              <a:t>Simulated a week-long </a:t>
            </a:r>
            <a:r>
              <a:rPr lang="en-US" dirty="0" smtClean="0">
                <a:solidFill>
                  <a:schemeClr val="accent5">
                    <a:lumMod val="75000"/>
                  </a:schemeClr>
                </a:solidFill>
              </a:rPr>
              <a:t>deployment plan</a:t>
            </a:r>
          </a:p>
          <a:p>
            <a:r>
              <a:rPr lang="en-US" dirty="0" smtClean="0"/>
              <a:t>Compared </a:t>
            </a:r>
            <a:r>
              <a:rPr lang="en-US" dirty="0" smtClean="0">
                <a:solidFill>
                  <a:srgbClr val="005400"/>
                </a:solidFill>
              </a:rPr>
              <a:t>RED-BL</a:t>
            </a:r>
            <a:r>
              <a:rPr lang="en-US" dirty="0" smtClean="0"/>
              <a:t> against various schemes</a:t>
            </a:r>
            <a:endParaRPr lang="en-US" dirty="0"/>
          </a:p>
        </p:txBody>
      </p:sp>
      <p:sp>
        <p:nvSpPr>
          <p:cNvPr id="4" name="Slide Number Placeholder 3"/>
          <p:cNvSpPr>
            <a:spLocks noGrp="1"/>
          </p:cNvSpPr>
          <p:nvPr>
            <p:ph type="sldNum" sz="quarter" idx="12"/>
          </p:nvPr>
        </p:nvSpPr>
        <p:spPr/>
        <p:txBody>
          <a:bodyPr/>
          <a:lstStyle/>
          <a:p>
            <a:fld id="{414A3998-D133-4464-815E-125881AD5CDB}"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3674275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30" name="TextBox 29"/>
          <p:cNvSpPr txBox="1"/>
          <p:nvPr/>
        </p:nvSpPr>
        <p:spPr>
          <a:xfrm>
            <a:off x="125104" y="2482876"/>
            <a:ext cx="4181786" cy="369332"/>
          </a:xfrm>
          <a:prstGeom prst="rect">
            <a:avLst/>
          </a:prstGeom>
          <a:noFill/>
        </p:spPr>
        <p:txBody>
          <a:bodyPr wrap="none" rtlCol="0">
            <a:spAutoFit/>
          </a:bodyPr>
          <a:lstStyle/>
          <a:p>
            <a:r>
              <a:rPr lang="en-US" dirty="0" smtClean="0">
                <a:solidFill>
                  <a:prstClr val="black"/>
                </a:solidFill>
              </a:rPr>
              <a:t>LO: </a:t>
            </a:r>
            <a:r>
              <a:rPr lang="en-US" dirty="0">
                <a:solidFill>
                  <a:prstClr val="black"/>
                </a:solidFill>
              </a:rPr>
              <a:t>Local Optimal </a:t>
            </a:r>
            <a:r>
              <a:rPr lang="en-US" dirty="0" smtClean="0">
                <a:solidFill>
                  <a:prstClr val="black"/>
                </a:solidFill>
              </a:rPr>
              <a:t>Ignoring Transition Costs</a:t>
            </a:r>
            <a:endParaRPr lang="en-US" dirty="0">
              <a:solidFill>
                <a:prstClr val="black"/>
              </a:solidFill>
            </a:endParaRPr>
          </a:p>
        </p:txBody>
      </p:sp>
      <p:sp>
        <p:nvSpPr>
          <p:cNvPr id="32" name="TextBox 31"/>
          <p:cNvSpPr txBox="1"/>
          <p:nvPr/>
        </p:nvSpPr>
        <p:spPr>
          <a:xfrm>
            <a:off x="125104" y="4135107"/>
            <a:ext cx="3494418" cy="369332"/>
          </a:xfrm>
          <a:prstGeom prst="rect">
            <a:avLst/>
          </a:prstGeom>
          <a:noFill/>
        </p:spPr>
        <p:txBody>
          <a:bodyPr wrap="none" rtlCol="0">
            <a:spAutoFit/>
          </a:bodyPr>
          <a:lstStyle/>
          <a:p>
            <a:r>
              <a:rPr lang="en-US" dirty="0">
                <a:solidFill>
                  <a:prstClr val="black"/>
                </a:solidFill>
              </a:rPr>
              <a:t>LD: Local Optimal with Deactivation</a:t>
            </a:r>
          </a:p>
        </p:txBody>
      </p:sp>
      <p:sp>
        <p:nvSpPr>
          <p:cNvPr id="33" name="TextBox 32"/>
          <p:cNvSpPr txBox="1"/>
          <p:nvPr/>
        </p:nvSpPr>
        <p:spPr>
          <a:xfrm>
            <a:off x="125104" y="5838727"/>
            <a:ext cx="3169714" cy="369332"/>
          </a:xfrm>
          <a:prstGeom prst="rect">
            <a:avLst/>
          </a:prstGeom>
          <a:noFill/>
        </p:spPr>
        <p:txBody>
          <a:bodyPr wrap="none" rtlCol="0">
            <a:spAutoFit/>
          </a:bodyPr>
          <a:lstStyle/>
          <a:p>
            <a:r>
              <a:rPr lang="en-US" dirty="0">
                <a:solidFill>
                  <a:prstClr val="black"/>
                </a:solidFill>
              </a:rPr>
              <a:t>LS: Local Optimal with Selection</a:t>
            </a:r>
          </a:p>
        </p:txBody>
      </p:sp>
      <p:sp>
        <p:nvSpPr>
          <p:cNvPr id="34" name="TextBox 33"/>
          <p:cNvSpPr txBox="1"/>
          <p:nvPr/>
        </p:nvSpPr>
        <p:spPr>
          <a:xfrm>
            <a:off x="169182" y="1524000"/>
            <a:ext cx="3793218" cy="369332"/>
          </a:xfrm>
          <a:prstGeom prst="rect">
            <a:avLst/>
          </a:prstGeom>
          <a:noFill/>
        </p:spPr>
        <p:txBody>
          <a:bodyPr wrap="none" rtlCol="0">
            <a:spAutoFit/>
          </a:bodyPr>
          <a:lstStyle/>
          <a:p>
            <a:r>
              <a:rPr lang="en-US" dirty="0">
                <a:solidFill>
                  <a:prstClr val="black"/>
                </a:solidFill>
              </a:rPr>
              <a:t>UNIFORM: Equally distribute workload</a:t>
            </a:r>
          </a:p>
        </p:txBody>
      </p:sp>
      <p:grpSp>
        <p:nvGrpSpPr>
          <p:cNvPr id="123" name="Group 122"/>
          <p:cNvGrpSpPr/>
          <p:nvPr/>
        </p:nvGrpSpPr>
        <p:grpSpPr>
          <a:xfrm>
            <a:off x="4267200" y="1309688"/>
            <a:ext cx="4636331" cy="900112"/>
            <a:chOff x="4267200" y="1309688"/>
            <a:chExt cx="4636331" cy="900112"/>
          </a:xfrm>
        </p:grpSpPr>
        <p:sp>
          <p:nvSpPr>
            <p:cNvPr id="63" name="Oval 62"/>
            <p:cNvSpPr/>
            <p:nvPr/>
          </p:nvSpPr>
          <p:spPr>
            <a:xfrm>
              <a:off x="5163067" y="144084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Oval 63"/>
            <p:cNvSpPr/>
            <p:nvPr/>
          </p:nvSpPr>
          <p:spPr>
            <a:xfrm>
              <a:off x="4732908" y="1704659"/>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6" name="Rounded Rectangle 65"/>
            <p:cNvSpPr/>
            <p:nvPr/>
          </p:nvSpPr>
          <p:spPr>
            <a:xfrm>
              <a:off x="4267200" y="131298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857113" y="156223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426954" y="1348590"/>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p:cNvSpPr/>
            <p:nvPr/>
          </p:nvSpPr>
          <p:spPr>
            <a:xfrm>
              <a:off x="5996795" y="1775872"/>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0" name="Rounded Rectangle 69"/>
            <p:cNvSpPr/>
            <p:nvPr/>
          </p:nvSpPr>
          <p:spPr>
            <a:xfrm>
              <a:off x="5961244" y="131298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8512478" y="1791193"/>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Oval 71"/>
            <p:cNvSpPr/>
            <p:nvPr/>
          </p:nvSpPr>
          <p:spPr>
            <a:xfrm>
              <a:off x="8082319" y="135502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Oval 72"/>
            <p:cNvSpPr/>
            <p:nvPr/>
          </p:nvSpPr>
          <p:spPr>
            <a:xfrm>
              <a:off x="7652160" y="1562231"/>
              <a:ext cx="351948"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7616609" y="131298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p:cNvCxnSpPr>
              <a:stCxn id="66" idx="3"/>
              <a:endCxn id="70" idx="1"/>
            </p:cNvCxnSpPr>
            <p:nvPr/>
          </p:nvCxnSpPr>
          <p:spPr>
            <a:xfrm>
              <a:off x="5554122" y="173055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0" idx="3"/>
              <a:endCxn id="74" idx="1"/>
            </p:cNvCxnSpPr>
            <p:nvPr/>
          </p:nvCxnSpPr>
          <p:spPr>
            <a:xfrm flipV="1">
              <a:off x="7248166" y="173055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217913" y="1406140"/>
              <a:ext cx="176499" cy="203782"/>
            </a:xfrm>
            <a:prstGeom prst="rect">
              <a:avLst/>
            </a:prstGeom>
            <a:noFill/>
          </p:spPr>
          <p:txBody>
            <a:bodyPr wrap="none" rtlCol="0">
              <a:spAutoFit/>
            </a:bodyPr>
            <a:lstStyle/>
            <a:p>
              <a:r>
                <a:rPr lang="en-US" dirty="0" smtClean="0"/>
                <a:t>3</a:t>
              </a:r>
              <a:endParaRPr lang="en-US" dirty="0"/>
            </a:p>
          </p:txBody>
        </p:sp>
        <p:sp>
          <p:nvSpPr>
            <p:cNvPr id="81" name="TextBox 80"/>
            <p:cNvSpPr txBox="1"/>
            <p:nvPr/>
          </p:nvSpPr>
          <p:spPr>
            <a:xfrm>
              <a:off x="6898431" y="1537334"/>
              <a:ext cx="176499" cy="203782"/>
            </a:xfrm>
            <a:prstGeom prst="rect">
              <a:avLst/>
            </a:prstGeom>
            <a:noFill/>
          </p:spPr>
          <p:txBody>
            <a:bodyPr wrap="none" rtlCol="0">
              <a:spAutoFit/>
            </a:bodyPr>
            <a:lstStyle/>
            <a:p>
              <a:r>
                <a:rPr lang="en-US" dirty="0" smtClean="0"/>
                <a:t>3</a:t>
              </a:r>
              <a:endParaRPr lang="en-US" dirty="0"/>
            </a:p>
          </p:txBody>
        </p:sp>
        <p:sp>
          <p:nvSpPr>
            <p:cNvPr id="82" name="TextBox 81"/>
            <p:cNvSpPr txBox="1"/>
            <p:nvPr/>
          </p:nvSpPr>
          <p:spPr>
            <a:xfrm>
              <a:off x="7716568" y="1534530"/>
              <a:ext cx="176499" cy="203782"/>
            </a:xfrm>
            <a:prstGeom prst="rect">
              <a:avLst/>
            </a:prstGeom>
            <a:noFill/>
          </p:spPr>
          <p:txBody>
            <a:bodyPr wrap="none" rtlCol="0">
              <a:spAutoFit/>
            </a:bodyPr>
            <a:lstStyle/>
            <a:p>
              <a:r>
                <a:rPr lang="en-US" dirty="0" smtClean="0"/>
                <a:t>1</a:t>
              </a:r>
              <a:endParaRPr lang="en-US" dirty="0"/>
            </a:p>
          </p:txBody>
        </p:sp>
        <p:sp>
          <p:nvSpPr>
            <p:cNvPr id="83" name="TextBox 82"/>
            <p:cNvSpPr txBox="1"/>
            <p:nvPr/>
          </p:nvSpPr>
          <p:spPr>
            <a:xfrm>
              <a:off x="5087669" y="1840468"/>
              <a:ext cx="418704" cy="369332"/>
            </a:xfrm>
            <a:prstGeom prst="rect">
              <a:avLst/>
            </a:prstGeom>
            <a:noFill/>
          </p:spPr>
          <p:txBody>
            <a:bodyPr wrap="none" rtlCol="0">
              <a:spAutoFit/>
            </a:bodyPr>
            <a:lstStyle/>
            <a:p>
              <a:r>
                <a:rPr lang="en-US" dirty="0" smtClean="0"/>
                <a:t>15</a:t>
              </a:r>
              <a:endParaRPr lang="en-US" dirty="0"/>
            </a:p>
          </p:txBody>
        </p:sp>
        <p:sp>
          <p:nvSpPr>
            <p:cNvPr id="84" name="TextBox 83"/>
            <p:cNvSpPr txBox="1"/>
            <p:nvPr/>
          </p:nvSpPr>
          <p:spPr>
            <a:xfrm>
              <a:off x="6654898" y="1826180"/>
              <a:ext cx="418704" cy="369332"/>
            </a:xfrm>
            <a:prstGeom prst="rect">
              <a:avLst/>
            </a:prstGeom>
            <a:noFill/>
          </p:spPr>
          <p:txBody>
            <a:bodyPr wrap="none" rtlCol="0">
              <a:spAutoFit/>
            </a:bodyPr>
            <a:lstStyle/>
            <a:p>
              <a:r>
                <a:rPr lang="en-US" dirty="0" smtClean="0"/>
                <a:t>15</a:t>
              </a:r>
              <a:endParaRPr lang="en-US" dirty="0"/>
            </a:p>
          </p:txBody>
        </p:sp>
        <p:sp>
          <p:nvSpPr>
            <p:cNvPr id="85" name="TextBox 84"/>
            <p:cNvSpPr txBox="1"/>
            <p:nvPr/>
          </p:nvSpPr>
          <p:spPr>
            <a:xfrm>
              <a:off x="8112545" y="1828007"/>
              <a:ext cx="418704" cy="369332"/>
            </a:xfrm>
            <a:prstGeom prst="rect">
              <a:avLst/>
            </a:prstGeom>
            <a:noFill/>
          </p:spPr>
          <p:txBody>
            <a:bodyPr wrap="none" rtlCol="0">
              <a:spAutoFit/>
            </a:bodyPr>
            <a:lstStyle/>
            <a:p>
              <a:r>
                <a:rPr lang="en-US" dirty="0" smtClean="0"/>
                <a:t>20</a:t>
              </a:r>
              <a:endParaRPr lang="en-US" dirty="0"/>
            </a:p>
          </p:txBody>
        </p:sp>
        <p:sp>
          <p:nvSpPr>
            <p:cNvPr id="86" name="TextBox 85"/>
            <p:cNvSpPr txBox="1"/>
            <p:nvPr/>
          </p:nvSpPr>
          <p:spPr>
            <a:xfrm>
              <a:off x="5587236" y="1412519"/>
              <a:ext cx="301686" cy="369332"/>
            </a:xfrm>
            <a:prstGeom prst="rect">
              <a:avLst/>
            </a:prstGeom>
            <a:noFill/>
          </p:spPr>
          <p:txBody>
            <a:bodyPr wrap="none" rtlCol="0">
              <a:spAutoFit/>
            </a:bodyPr>
            <a:lstStyle/>
            <a:p>
              <a:r>
                <a:rPr lang="en-US" dirty="0" smtClean="0"/>
                <a:t>0</a:t>
              </a:r>
              <a:endParaRPr lang="en-US" dirty="0"/>
            </a:p>
          </p:txBody>
        </p:sp>
        <p:sp>
          <p:nvSpPr>
            <p:cNvPr id="87" name="TextBox 86"/>
            <p:cNvSpPr txBox="1"/>
            <p:nvPr/>
          </p:nvSpPr>
          <p:spPr>
            <a:xfrm>
              <a:off x="7238521" y="1415897"/>
              <a:ext cx="301686" cy="369332"/>
            </a:xfrm>
            <a:prstGeom prst="rect">
              <a:avLst/>
            </a:prstGeom>
            <a:noFill/>
          </p:spPr>
          <p:txBody>
            <a:bodyPr wrap="none" rtlCol="0">
              <a:spAutoFit/>
            </a:bodyPr>
            <a:lstStyle/>
            <a:p>
              <a:r>
                <a:rPr lang="en-US" dirty="0" smtClean="0"/>
                <a:t>0</a:t>
              </a:r>
              <a:endParaRPr lang="en-US" dirty="0"/>
            </a:p>
          </p:txBody>
        </p:sp>
        <p:sp>
          <p:nvSpPr>
            <p:cNvPr id="90" name="TextBox 89"/>
            <p:cNvSpPr txBox="1"/>
            <p:nvPr/>
          </p:nvSpPr>
          <p:spPr>
            <a:xfrm>
              <a:off x="8135177" y="1309688"/>
              <a:ext cx="301686" cy="320040"/>
            </a:xfrm>
            <a:prstGeom prst="rect">
              <a:avLst/>
            </a:prstGeom>
            <a:noFill/>
          </p:spPr>
          <p:txBody>
            <a:bodyPr wrap="none" rtlCol="0">
              <a:spAutoFit/>
            </a:bodyPr>
            <a:lstStyle/>
            <a:p>
              <a:r>
                <a:rPr lang="en-US" dirty="0" smtClean="0"/>
                <a:t>2</a:t>
              </a:r>
              <a:endParaRPr lang="en-US" dirty="0"/>
            </a:p>
          </p:txBody>
        </p:sp>
        <p:sp>
          <p:nvSpPr>
            <p:cNvPr id="95" name="Oval 94"/>
            <p:cNvSpPr/>
            <p:nvPr/>
          </p:nvSpPr>
          <p:spPr>
            <a:xfrm>
              <a:off x="4332040" y="1365463"/>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3" name="Chord 102"/>
            <p:cNvSpPr/>
            <p:nvPr/>
          </p:nvSpPr>
          <p:spPr>
            <a:xfrm>
              <a:off x="4343650" y="1387879"/>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Chord 103"/>
            <p:cNvSpPr/>
            <p:nvPr/>
          </p:nvSpPr>
          <p:spPr>
            <a:xfrm>
              <a:off x="4741230" y="1724550"/>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Chord 104"/>
            <p:cNvSpPr/>
            <p:nvPr/>
          </p:nvSpPr>
          <p:spPr>
            <a:xfrm>
              <a:off x="5169455" y="1459020"/>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Chord 105"/>
            <p:cNvSpPr/>
            <p:nvPr/>
          </p:nvSpPr>
          <p:spPr>
            <a:xfrm>
              <a:off x="6007610" y="1793519"/>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Chord 106"/>
            <p:cNvSpPr/>
            <p:nvPr/>
          </p:nvSpPr>
          <p:spPr>
            <a:xfrm>
              <a:off x="6435836" y="1365463"/>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Chord 107"/>
            <p:cNvSpPr/>
            <p:nvPr/>
          </p:nvSpPr>
          <p:spPr>
            <a:xfrm>
              <a:off x="6867240" y="1578694"/>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Chord 108"/>
            <p:cNvSpPr/>
            <p:nvPr/>
          </p:nvSpPr>
          <p:spPr>
            <a:xfrm>
              <a:off x="7668585" y="1574196"/>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Chord 109"/>
            <p:cNvSpPr/>
            <p:nvPr/>
          </p:nvSpPr>
          <p:spPr>
            <a:xfrm>
              <a:off x="8094585" y="1370478"/>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hord 110"/>
            <p:cNvSpPr/>
            <p:nvPr/>
          </p:nvSpPr>
          <p:spPr>
            <a:xfrm>
              <a:off x="8518088" y="1811894"/>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p:nvPr/>
          </p:nvSpPr>
          <p:spPr>
            <a:xfrm>
              <a:off x="6463816" y="1330619"/>
              <a:ext cx="301686" cy="320040"/>
            </a:xfrm>
            <a:prstGeom prst="rect">
              <a:avLst/>
            </a:prstGeom>
            <a:noFill/>
          </p:spPr>
          <p:txBody>
            <a:bodyPr wrap="none" rtlCol="0">
              <a:spAutoFit/>
            </a:bodyPr>
            <a:lstStyle/>
            <a:p>
              <a:r>
                <a:rPr lang="en-US" dirty="0" smtClean="0"/>
                <a:t>2</a:t>
              </a:r>
              <a:endParaRPr lang="en-US" dirty="0"/>
            </a:p>
          </p:txBody>
        </p:sp>
        <p:sp>
          <p:nvSpPr>
            <p:cNvPr id="119" name="TextBox 118"/>
            <p:cNvSpPr txBox="1"/>
            <p:nvPr/>
          </p:nvSpPr>
          <p:spPr>
            <a:xfrm>
              <a:off x="4747943" y="1672998"/>
              <a:ext cx="301686" cy="320040"/>
            </a:xfrm>
            <a:prstGeom prst="rect">
              <a:avLst/>
            </a:prstGeom>
            <a:noFill/>
          </p:spPr>
          <p:txBody>
            <a:bodyPr wrap="none" rtlCol="0">
              <a:spAutoFit/>
            </a:bodyPr>
            <a:lstStyle/>
            <a:p>
              <a:r>
                <a:rPr lang="en-US" dirty="0" smtClean="0"/>
                <a:t>2</a:t>
              </a:r>
              <a:endParaRPr lang="en-US" dirty="0"/>
            </a:p>
          </p:txBody>
        </p:sp>
        <p:sp>
          <p:nvSpPr>
            <p:cNvPr id="120" name="TextBox 119"/>
            <p:cNvSpPr txBox="1"/>
            <p:nvPr/>
          </p:nvSpPr>
          <p:spPr>
            <a:xfrm>
              <a:off x="6019800" y="1752600"/>
              <a:ext cx="176499" cy="203782"/>
            </a:xfrm>
            <a:prstGeom prst="rect">
              <a:avLst/>
            </a:prstGeom>
            <a:noFill/>
          </p:spPr>
          <p:txBody>
            <a:bodyPr wrap="none" rtlCol="0">
              <a:spAutoFit/>
            </a:bodyPr>
            <a:lstStyle/>
            <a:p>
              <a:r>
                <a:rPr lang="en-US" dirty="0" smtClean="0"/>
                <a:t>1</a:t>
              </a:r>
              <a:endParaRPr lang="en-US" dirty="0"/>
            </a:p>
          </p:txBody>
        </p:sp>
        <p:sp>
          <p:nvSpPr>
            <p:cNvPr id="121" name="TextBox 120"/>
            <p:cNvSpPr txBox="1"/>
            <p:nvPr/>
          </p:nvSpPr>
          <p:spPr>
            <a:xfrm>
              <a:off x="4367150" y="1355843"/>
              <a:ext cx="176499" cy="203782"/>
            </a:xfrm>
            <a:prstGeom prst="rect">
              <a:avLst/>
            </a:prstGeom>
            <a:noFill/>
          </p:spPr>
          <p:txBody>
            <a:bodyPr wrap="none" rtlCol="0">
              <a:spAutoFit/>
            </a:bodyPr>
            <a:lstStyle/>
            <a:p>
              <a:r>
                <a:rPr lang="en-US" dirty="0" smtClean="0"/>
                <a:t>1</a:t>
              </a:r>
              <a:endParaRPr lang="en-US" dirty="0"/>
            </a:p>
          </p:txBody>
        </p:sp>
        <p:sp>
          <p:nvSpPr>
            <p:cNvPr id="122" name="TextBox 121"/>
            <p:cNvSpPr txBox="1"/>
            <p:nvPr/>
          </p:nvSpPr>
          <p:spPr>
            <a:xfrm>
              <a:off x="8548623" y="1776063"/>
              <a:ext cx="176499" cy="203782"/>
            </a:xfrm>
            <a:prstGeom prst="rect">
              <a:avLst/>
            </a:prstGeom>
            <a:noFill/>
          </p:spPr>
          <p:txBody>
            <a:bodyPr wrap="none" rtlCol="0">
              <a:spAutoFit/>
            </a:bodyPr>
            <a:lstStyle/>
            <a:p>
              <a:r>
                <a:rPr lang="en-US" dirty="0" smtClean="0"/>
                <a:t>3</a:t>
              </a:r>
              <a:endParaRPr lang="en-US" dirty="0"/>
            </a:p>
          </p:txBody>
        </p:sp>
      </p:grpSp>
      <p:grpSp>
        <p:nvGrpSpPr>
          <p:cNvPr id="126" name="Group 125"/>
          <p:cNvGrpSpPr/>
          <p:nvPr/>
        </p:nvGrpSpPr>
        <p:grpSpPr>
          <a:xfrm>
            <a:off x="4267194" y="3886200"/>
            <a:ext cx="4636331" cy="896817"/>
            <a:chOff x="4267200" y="3508256"/>
            <a:chExt cx="4636331" cy="896817"/>
          </a:xfrm>
        </p:grpSpPr>
        <p:sp>
          <p:nvSpPr>
            <p:cNvPr id="127" name="Oval 126"/>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8" name="Oval 127"/>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29" name="Oval 128"/>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30" name="Rounded Rectangle 129"/>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33" name="Oval 132"/>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34" name="Rounded Rectangle 133"/>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36" name="Oval 135"/>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37" name="Oval 136"/>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Arrow Connector 138"/>
            <p:cNvCxnSpPr>
              <a:stCxn id="130" idx="3"/>
              <a:endCxn id="134"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134" idx="3"/>
              <a:endCxn id="138"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142" name="TextBox 141"/>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143" name="TextBox 142"/>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144" name="TextBox 143"/>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145" name="TextBox 144"/>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146" name="TextBox 145"/>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147" name="TextBox 146"/>
            <p:cNvSpPr txBox="1"/>
            <p:nvPr/>
          </p:nvSpPr>
          <p:spPr>
            <a:xfrm>
              <a:off x="5587236" y="3607792"/>
              <a:ext cx="301686" cy="369332"/>
            </a:xfrm>
            <a:prstGeom prst="rect">
              <a:avLst/>
            </a:prstGeom>
            <a:noFill/>
          </p:spPr>
          <p:txBody>
            <a:bodyPr wrap="none" rtlCol="0">
              <a:spAutoFit/>
            </a:bodyPr>
            <a:lstStyle/>
            <a:p>
              <a:r>
                <a:rPr lang="en-US" dirty="0" smtClean="0"/>
                <a:t>8</a:t>
              </a:r>
              <a:endParaRPr lang="en-US" dirty="0"/>
            </a:p>
          </p:txBody>
        </p:sp>
        <p:sp>
          <p:nvSpPr>
            <p:cNvPr id="148" name="TextBox 147"/>
            <p:cNvSpPr txBox="1"/>
            <p:nvPr/>
          </p:nvSpPr>
          <p:spPr>
            <a:xfrm>
              <a:off x="7238521" y="3609976"/>
              <a:ext cx="301686" cy="369332"/>
            </a:xfrm>
            <a:prstGeom prst="rect">
              <a:avLst/>
            </a:prstGeom>
            <a:noFill/>
          </p:spPr>
          <p:txBody>
            <a:bodyPr wrap="none" rtlCol="0">
              <a:spAutoFit/>
            </a:bodyPr>
            <a:lstStyle/>
            <a:p>
              <a:r>
                <a:rPr lang="en-US" dirty="0" smtClean="0"/>
                <a:t>6</a:t>
              </a:r>
              <a:endParaRPr lang="en-US" dirty="0"/>
            </a:p>
          </p:txBody>
        </p:sp>
        <p:sp>
          <p:nvSpPr>
            <p:cNvPr id="149" name="Chord 148"/>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Chord 149"/>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Chord 150"/>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8" name="Group 177"/>
          <p:cNvGrpSpPr/>
          <p:nvPr/>
        </p:nvGrpSpPr>
        <p:grpSpPr>
          <a:xfrm>
            <a:off x="4267194" y="5632633"/>
            <a:ext cx="4636331" cy="896817"/>
            <a:chOff x="4267194" y="5632633"/>
            <a:chExt cx="4636331" cy="896817"/>
          </a:xfrm>
        </p:grpSpPr>
        <p:sp>
          <p:nvSpPr>
            <p:cNvPr id="153" name="Oval 152"/>
            <p:cNvSpPr/>
            <p:nvPr/>
          </p:nvSpPr>
          <p:spPr>
            <a:xfrm>
              <a:off x="5163063" y="576049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4" name="Oval 153"/>
            <p:cNvSpPr/>
            <p:nvPr/>
          </p:nvSpPr>
          <p:spPr>
            <a:xfrm>
              <a:off x="4732904" y="6024309"/>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55" name="Oval 154"/>
            <p:cNvSpPr/>
            <p:nvPr/>
          </p:nvSpPr>
          <p:spPr>
            <a:xfrm>
              <a:off x="4302745" y="570384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56" name="Rounded Rectangle 155"/>
            <p:cNvSpPr/>
            <p:nvPr/>
          </p:nvSpPr>
          <p:spPr>
            <a:xfrm>
              <a:off x="4267194"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a:off x="6857107"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a:off x="6426948" y="5668240"/>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59" name="Oval 158"/>
            <p:cNvSpPr/>
            <p:nvPr/>
          </p:nvSpPr>
          <p:spPr>
            <a:xfrm>
              <a:off x="5996789"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160" name="Rounded Rectangle 159"/>
            <p:cNvSpPr/>
            <p:nvPr/>
          </p:nvSpPr>
          <p:spPr>
            <a:xfrm>
              <a:off x="5961238" y="563263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8512472"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162" name="Oval 161"/>
            <p:cNvSpPr/>
            <p:nvPr/>
          </p:nvSpPr>
          <p:spPr>
            <a:xfrm>
              <a:off x="8082313" y="5674677"/>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163" name="Oval 162"/>
            <p:cNvSpPr/>
            <p:nvPr/>
          </p:nvSpPr>
          <p:spPr>
            <a:xfrm>
              <a:off x="7652154"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163"/>
            <p:cNvSpPr/>
            <p:nvPr/>
          </p:nvSpPr>
          <p:spPr>
            <a:xfrm>
              <a:off x="7616603"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Arrow Connector 164"/>
            <p:cNvCxnSpPr>
              <a:stCxn id="156" idx="3"/>
              <a:endCxn id="160" idx="1"/>
            </p:cNvCxnSpPr>
            <p:nvPr/>
          </p:nvCxnSpPr>
          <p:spPr>
            <a:xfrm>
              <a:off x="5554116" y="605020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60" idx="3"/>
              <a:endCxn id="164" idx="1"/>
            </p:cNvCxnSpPr>
            <p:nvPr/>
          </p:nvCxnSpPr>
          <p:spPr>
            <a:xfrm flipV="1">
              <a:off x="7248160" y="605020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5229782" y="5725790"/>
              <a:ext cx="176499" cy="203782"/>
            </a:xfrm>
            <a:prstGeom prst="rect">
              <a:avLst/>
            </a:prstGeom>
            <a:noFill/>
          </p:spPr>
          <p:txBody>
            <a:bodyPr wrap="none" rtlCol="0">
              <a:spAutoFit/>
            </a:bodyPr>
            <a:lstStyle/>
            <a:p>
              <a:r>
                <a:rPr lang="en-US" dirty="0" smtClean="0"/>
                <a:t>3</a:t>
              </a:r>
              <a:endParaRPr lang="en-US" dirty="0"/>
            </a:p>
          </p:txBody>
        </p:sp>
        <p:sp>
          <p:nvSpPr>
            <p:cNvPr id="168" name="TextBox 167"/>
            <p:cNvSpPr txBox="1"/>
            <p:nvPr/>
          </p:nvSpPr>
          <p:spPr>
            <a:xfrm>
              <a:off x="6934050" y="5845109"/>
              <a:ext cx="176499" cy="203782"/>
            </a:xfrm>
            <a:prstGeom prst="rect">
              <a:avLst/>
            </a:prstGeom>
            <a:noFill/>
          </p:spPr>
          <p:txBody>
            <a:bodyPr wrap="none" rtlCol="0">
              <a:spAutoFit/>
            </a:bodyPr>
            <a:lstStyle/>
            <a:p>
              <a:r>
                <a:rPr lang="en-US" dirty="0" smtClean="0"/>
                <a:t>3</a:t>
              </a:r>
              <a:endParaRPr lang="en-US" dirty="0"/>
            </a:p>
          </p:txBody>
        </p:sp>
        <p:sp>
          <p:nvSpPr>
            <p:cNvPr id="169" name="TextBox 168"/>
            <p:cNvSpPr txBox="1"/>
            <p:nvPr/>
          </p:nvSpPr>
          <p:spPr>
            <a:xfrm>
              <a:off x="7721388" y="5853355"/>
              <a:ext cx="176499" cy="203782"/>
            </a:xfrm>
            <a:prstGeom prst="rect">
              <a:avLst/>
            </a:prstGeom>
            <a:noFill/>
          </p:spPr>
          <p:txBody>
            <a:bodyPr wrap="none" rtlCol="0">
              <a:spAutoFit/>
            </a:bodyPr>
            <a:lstStyle/>
            <a:p>
              <a:r>
                <a:rPr lang="en-US" dirty="0" smtClean="0"/>
                <a:t>1</a:t>
              </a:r>
              <a:endParaRPr lang="en-US" dirty="0"/>
            </a:p>
          </p:txBody>
        </p:sp>
        <p:sp>
          <p:nvSpPr>
            <p:cNvPr id="170" name="TextBox 169"/>
            <p:cNvSpPr txBox="1"/>
            <p:nvPr/>
          </p:nvSpPr>
          <p:spPr>
            <a:xfrm>
              <a:off x="5087663" y="6160118"/>
              <a:ext cx="418704" cy="369332"/>
            </a:xfrm>
            <a:prstGeom prst="rect">
              <a:avLst/>
            </a:prstGeom>
            <a:noFill/>
          </p:spPr>
          <p:txBody>
            <a:bodyPr wrap="none" rtlCol="0">
              <a:spAutoFit/>
            </a:bodyPr>
            <a:lstStyle/>
            <a:p>
              <a:r>
                <a:rPr lang="en-US" dirty="0" smtClean="0"/>
                <a:t>15</a:t>
              </a:r>
              <a:endParaRPr lang="en-US" dirty="0"/>
            </a:p>
          </p:txBody>
        </p:sp>
        <p:sp>
          <p:nvSpPr>
            <p:cNvPr id="171" name="TextBox 170"/>
            <p:cNvSpPr txBox="1"/>
            <p:nvPr/>
          </p:nvSpPr>
          <p:spPr>
            <a:xfrm>
              <a:off x="6654892" y="6145830"/>
              <a:ext cx="244959" cy="203782"/>
            </a:xfrm>
            <a:prstGeom prst="rect">
              <a:avLst/>
            </a:prstGeom>
            <a:noFill/>
          </p:spPr>
          <p:txBody>
            <a:bodyPr wrap="none" rtlCol="0">
              <a:spAutoFit/>
            </a:bodyPr>
            <a:lstStyle/>
            <a:p>
              <a:r>
                <a:rPr lang="en-US" dirty="0" smtClean="0"/>
                <a:t>10</a:t>
              </a:r>
              <a:endParaRPr lang="en-US" dirty="0"/>
            </a:p>
          </p:txBody>
        </p:sp>
        <p:sp>
          <p:nvSpPr>
            <p:cNvPr id="172" name="TextBox 171"/>
            <p:cNvSpPr txBox="1"/>
            <p:nvPr/>
          </p:nvSpPr>
          <p:spPr>
            <a:xfrm>
              <a:off x="8168185" y="6147657"/>
              <a:ext cx="244959" cy="203781"/>
            </a:xfrm>
            <a:prstGeom prst="rect">
              <a:avLst/>
            </a:prstGeom>
            <a:noFill/>
          </p:spPr>
          <p:txBody>
            <a:bodyPr wrap="none" rtlCol="0">
              <a:spAutoFit/>
            </a:bodyPr>
            <a:lstStyle/>
            <a:p>
              <a:r>
                <a:rPr lang="en-US" dirty="0" smtClean="0"/>
                <a:t>10</a:t>
              </a:r>
              <a:endParaRPr lang="en-US" dirty="0"/>
            </a:p>
          </p:txBody>
        </p:sp>
        <p:sp>
          <p:nvSpPr>
            <p:cNvPr id="173" name="TextBox 172"/>
            <p:cNvSpPr txBox="1"/>
            <p:nvPr/>
          </p:nvSpPr>
          <p:spPr>
            <a:xfrm>
              <a:off x="5587230" y="5732169"/>
              <a:ext cx="301686" cy="369332"/>
            </a:xfrm>
            <a:prstGeom prst="rect">
              <a:avLst/>
            </a:prstGeom>
            <a:noFill/>
          </p:spPr>
          <p:txBody>
            <a:bodyPr wrap="none" rtlCol="0">
              <a:spAutoFit/>
            </a:bodyPr>
            <a:lstStyle/>
            <a:p>
              <a:r>
                <a:rPr lang="en-US" dirty="0" smtClean="0"/>
                <a:t>4</a:t>
              </a:r>
              <a:endParaRPr lang="en-US" dirty="0"/>
            </a:p>
          </p:txBody>
        </p:sp>
        <p:sp>
          <p:nvSpPr>
            <p:cNvPr id="174" name="TextBox 173"/>
            <p:cNvSpPr txBox="1"/>
            <p:nvPr/>
          </p:nvSpPr>
          <p:spPr>
            <a:xfrm>
              <a:off x="7238515" y="5734353"/>
              <a:ext cx="301686" cy="369332"/>
            </a:xfrm>
            <a:prstGeom prst="rect">
              <a:avLst/>
            </a:prstGeom>
            <a:noFill/>
          </p:spPr>
          <p:txBody>
            <a:bodyPr wrap="none" rtlCol="0">
              <a:spAutoFit/>
            </a:bodyPr>
            <a:lstStyle/>
            <a:p>
              <a:r>
                <a:rPr lang="en-US" dirty="0" smtClean="0"/>
                <a:t>6</a:t>
              </a:r>
              <a:endParaRPr lang="en-US" dirty="0"/>
            </a:p>
          </p:txBody>
        </p:sp>
        <p:sp>
          <p:nvSpPr>
            <p:cNvPr id="175" name="Chord 174"/>
            <p:cNvSpPr/>
            <p:nvPr/>
          </p:nvSpPr>
          <p:spPr>
            <a:xfrm>
              <a:off x="7662968" y="5895707"/>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Chord 175"/>
            <p:cNvSpPr/>
            <p:nvPr/>
          </p:nvSpPr>
          <p:spPr>
            <a:xfrm>
              <a:off x="6864244" y="589536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Chord 176"/>
            <p:cNvSpPr/>
            <p:nvPr/>
          </p:nvSpPr>
          <p:spPr>
            <a:xfrm>
              <a:off x="5172771" y="577160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6E32B92A-CB75-4E54-8293-CBC8A13B5AFB}" type="slidenum">
              <a:rPr lang="en-US" smtClean="0"/>
              <a:t>19</a:t>
            </a:fld>
            <a:endParaRPr lang="en-US"/>
          </a:p>
        </p:txBody>
      </p:sp>
      <p:grpSp>
        <p:nvGrpSpPr>
          <p:cNvPr id="204" name="Group 203"/>
          <p:cNvGrpSpPr/>
          <p:nvPr/>
        </p:nvGrpSpPr>
        <p:grpSpPr>
          <a:xfrm>
            <a:off x="4267200" y="2245056"/>
            <a:ext cx="4636331" cy="896817"/>
            <a:chOff x="4267200" y="3508256"/>
            <a:chExt cx="4636331" cy="896817"/>
          </a:xfrm>
        </p:grpSpPr>
        <p:sp>
          <p:nvSpPr>
            <p:cNvPr id="205" name="Oval 204"/>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6" name="Oval 205"/>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07" name="Oval 206"/>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08" name="Rounded Rectangle 207"/>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11" name="Oval 210"/>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212" name="Rounded Rectangle 211"/>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214" name="Oval 213"/>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215" name="Oval 214"/>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ounded Rectangle 215"/>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Arrow Connector 216"/>
            <p:cNvCxnSpPr>
              <a:stCxn id="208" idx="3"/>
              <a:endCxn id="212"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stCxn id="212" idx="3"/>
              <a:endCxn id="216"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220" name="TextBox 219"/>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221" name="TextBox 220"/>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222" name="TextBox 221"/>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223" name="TextBox 222"/>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224" name="TextBox 223"/>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225" name="TextBox 224"/>
            <p:cNvSpPr txBox="1"/>
            <p:nvPr/>
          </p:nvSpPr>
          <p:spPr>
            <a:xfrm>
              <a:off x="5587236" y="3607792"/>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226" name="TextBox 225"/>
            <p:cNvSpPr txBox="1"/>
            <p:nvPr/>
          </p:nvSpPr>
          <p:spPr>
            <a:xfrm>
              <a:off x="7238521" y="3609976"/>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227" name="Chord 226"/>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Chord 227"/>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Chord 228"/>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p:cNvSpPr txBox="1"/>
          <p:nvPr/>
        </p:nvSpPr>
        <p:spPr>
          <a:xfrm>
            <a:off x="228600" y="2819400"/>
            <a:ext cx="2483885"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Theoretical lower bound</a:t>
            </a:r>
            <a:endParaRPr lang="en-US" dirty="0">
              <a:solidFill>
                <a:schemeClr val="accent2">
                  <a:lumMod val="40000"/>
                  <a:lumOff val="60000"/>
                </a:schemeClr>
              </a:solidFill>
            </a:endParaRPr>
          </a:p>
        </p:txBody>
      </p:sp>
      <p:sp>
        <p:nvSpPr>
          <p:cNvPr id="18" name="Rounded Rectangular Callout 17"/>
          <p:cNvSpPr/>
          <p:nvPr/>
        </p:nvSpPr>
        <p:spPr>
          <a:xfrm>
            <a:off x="2895599" y="5029200"/>
            <a:ext cx="2862084" cy="381000"/>
          </a:xfrm>
          <a:prstGeom prst="wedgeRoundRectCallout">
            <a:avLst>
              <a:gd name="adj1" fmla="val 5870"/>
              <a:gd name="adj2" fmla="val 1305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Sometimes idling is better</a:t>
            </a:r>
            <a:endParaRPr lang="en-US" dirty="0"/>
          </a:p>
        </p:txBody>
      </p:sp>
      <p:sp>
        <p:nvSpPr>
          <p:cNvPr id="230" name="TextBox 229"/>
          <p:cNvSpPr txBox="1"/>
          <p:nvPr/>
        </p:nvSpPr>
        <p:spPr>
          <a:xfrm>
            <a:off x="220640" y="6219124"/>
            <a:ext cx="3647089"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Best practical variant of local optimal</a:t>
            </a:r>
            <a:endParaRPr lang="en-US" dirty="0">
              <a:solidFill>
                <a:schemeClr val="accent2">
                  <a:lumMod val="40000"/>
                  <a:lumOff val="60000"/>
                </a:schemeClr>
              </a:solidFill>
            </a:endParaRPr>
          </a:p>
        </p:txBody>
      </p:sp>
    </p:spTree>
    <p:extLst>
      <p:ext uri="{BB962C8B-B14F-4D97-AF65-F5344CB8AC3E}">
        <p14:creationId xmlns:p14="http://schemas.microsoft.com/office/powerpoint/2010/main" val="206442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3" grpId="0"/>
      <p:bldP spid="34" grpId="0"/>
      <p:bldP spid="34" grpId="1"/>
      <p:bldP spid="17" grpId="0" animBg="1"/>
      <p:bldP spid="18" grpId="0" animBg="1"/>
      <p:bldP spid="23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a:t>
            </a:r>
            <a:r>
              <a:rPr lang="en-US" dirty="0" smtClean="0"/>
              <a:t>centers</a:t>
            </a:r>
            <a:endParaRPr lang="en-US" dirty="0" smtClean="0"/>
          </a:p>
          <a:p>
            <a:pPr lvl="1"/>
            <a:r>
              <a:rPr lang="en-US" dirty="0" smtClean="0"/>
              <a:t>Cellular </a:t>
            </a:r>
            <a:r>
              <a:rPr lang="en-US" dirty="0" smtClean="0"/>
              <a:t>networks</a:t>
            </a:r>
            <a:endParaRPr lang="en-US" dirty="0" smtClean="0"/>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2</a:t>
            </a:fld>
            <a:endParaRPr lang="en-US"/>
          </a:p>
        </p:txBody>
      </p:sp>
    </p:spTree>
    <p:extLst>
      <p:ext uri="{BB962C8B-B14F-4D97-AF65-F5344CB8AC3E}">
        <p14:creationId xmlns:p14="http://schemas.microsoft.com/office/powerpoint/2010/main" val="2615849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a:t>
            </a:r>
            <a:r>
              <a:rPr lang="en-US" dirty="0" smtClean="0"/>
              <a:t>Savings </a:t>
            </a:r>
            <a:r>
              <a:rPr lang="en-US" dirty="0"/>
              <a:t>vs </a:t>
            </a:r>
            <a:r>
              <a:rPr lang="en-US" dirty="0" smtClean="0"/>
              <a:t>Over-provisioning</a:t>
            </a:r>
            <a:endParaRPr lang="en-US" dirty="0"/>
          </a:p>
        </p:txBody>
      </p:sp>
      <p:pic>
        <p:nvPicPr>
          <p:cNvPr id="2051" name="Picture 3" descr="E:\Users\Saqib Ilyas\Desktop\s1vseqr.ep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552389"/>
            <a:ext cx="7703078" cy="461981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6477000" y="990600"/>
            <a:ext cx="1905000" cy="609600"/>
          </a:xfrm>
          <a:prstGeom prst="wedgeRoundRectCallout">
            <a:avLst>
              <a:gd name="adj1" fmla="val 13643"/>
              <a:gd name="adj2" fmla="val 131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RED-BL close to ideal savings</a:t>
            </a:r>
          </a:p>
        </p:txBody>
      </p:sp>
      <p:sp>
        <p:nvSpPr>
          <p:cNvPr id="8" name="Rounded Rectangular Callout 7"/>
          <p:cNvSpPr/>
          <p:nvPr/>
        </p:nvSpPr>
        <p:spPr>
          <a:xfrm>
            <a:off x="1828800" y="1600200"/>
            <a:ext cx="1905000" cy="609600"/>
          </a:xfrm>
          <a:prstGeom prst="wedgeRoundRectCallout">
            <a:avLst>
              <a:gd name="adj1" fmla="val 114890"/>
              <a:gd name="adj2" fmla="val 1145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Falsely predicts high savings</a:t>
            </a:r>
          </a:p>
        </p:txBody>
      </p:sp>
      <p:sp>
        <p:nvSpPr>
          <p:cNvPr id="9" name="Rounded Rectangular Callout 8"/>
          <p:cNvSpPr/>
          <p:nvPr/>
        </p:nvSpPr>
        <p:spPr>
          <a:xfrm>
            <a:off x="4038600" y="1676400"/>
            <a:ext cx="1905000" cy="609600"/>
          </a:xfrm>
          <a:prstGeom prst="wedgeRoundRectCallout">
            <a:avLst>
              <a:gd name="adj1" fmla="val 53653"/>
              <a:gd name="adj2" fmla="val 110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Actual savings 10.35% lower</a:t>
            </a:r>
          </a:p>
        </p:txBody>
      </p:sp>
      <p:sp>
        <p:nvSpPr>
          <p:cNvPr id="10" name="Rounded Rectangular Callout 9"/>
          <p:cNvSpPr/>
          <p:nvPr/>
        </p:nvSpPr>
        <p:spPr>
          <a:xfrm>
            <a:off x="1143000" y="3048000"/>
            <a:ext cx="2362200" cy="685800"/>
          </a:xfrm>
          <a:prstGeom prst="wedgeRoundRectCallout">
            <a:avLst>
              <a:gd name="adj1" fmla="val -4771"/>
              <a:gd name="adj2" fmla="val 834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50% over provisioning =&gt; 26% Savings</a:t>
            </a:r>
          </a:p>
        </p:txBody>
      </p:sp>
      <p:sp>
        <p:nvSpPr>
          <p:cNvPr id="3" name="Slide Number Placeholder 2"/>
          <p:cNvSpPr>
            <a:spLocks noGrp="1"/>
          </p:cNvSpPr>
          <p:nvPr>
            <p:ph type="sldNum" sz="quarter" idx="12"/>
          </p:nvPr>
        </p:nvSpPr>
        <p:spPr/>
        <p:txBody>
          <a:bodyPr/>
          <a:lstStyle/>
          <a:p>
            <a:fld id="{6E32B92A-CB75-4E54-8293-CBC8A13B5AFB}" type="slidenum">
              <a:rPr lang="en-US" smtClean="0"/>
              <a:t>20</a:t>
            </a:fld>
            <a:endParaRPr lang="en-US"/>
          </a:p>
        </p:txBody>
      </p:sp>
    </p:spTree>
    <p:extLst>
      <p:ext uri="{BB962C8B-B14F-4D97-AF65-F5344CB8AC3E}">
        <p14:creationId xmlns:p14="http://schemas.microsoft.com/office/powerpoint/2010/main" val="350792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Electricity </a:t>
            </a:r>
            <a:r>
              <a:rPr lang="en-US" dirty="0" smtClean="0"/>
              <a:t>Cost </a:t>
            </a:r>
            <a:r>
              <a:rPr lang="en-US" dirty="0"/>
              <a:t>vs </a:t>
            </a:r>
            <a:r>
              <a:rPr lang="en-US" dirty="0" smtClean="0"/>
              <a:t>Transition </a:t>
            </a:r>
            <a:r>
              <a:rPr lang="en-US" dirty="0"/>
              <a:t>C</a:t>
            </a:r>
            <a:r>
              <a:rPr lang="en-US" dirty="0" smtClean="0"/>
              <a:t>ost</a:t>
            </a:r>
            <a:endParaRPr lang="en-US" dirty="0"/>
          </a:p>
        </p:txBody>
      </p:sp>
      <p:sp>
        <p:nvSpPr>
          <p:cNvPr id="3" name="Content Placeholder 2"/>
          <p:cNvSpPr>
            <a:spLocks noGrp="1"/>
          </p:cNvSpPr>
          <p:nvPr>
            <p:ph idx="1"/>
          </p:nvPr>
        </p:nvSpPr>
        <p:spPr/>
        <p:txBody>
          <a:bodyPr/>
          <a:lstStyle/>
          <a:p>
            <a:endParaRPr lang="en-US"/>
          </a:p>
        </p:txBody>
      </p:sp>
      <p:pic>
        <p:nvPicPr>
          <p:cNvPr id="4098" name="Picture 2" descr="E:\Users\Saqib Ilyas\Documents\GitHub\elsubmit\s3r.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924800" cy="4684779"/>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ular Callout 3"/>
          <p:cNvSpPr/>
          <p:nvPr/>
        </p:nvSpPr>
        <p:spPr>
          <a:xfrm>
            <a:off x="4876800" y="4800600"/>
            <a:ext cx="3886200" cy="457200"/>
          </a:xfrm>
          <a:prstGeom prst="wedgeRoundRectCallout">
            <a:avLst>
              <a:gd name="adj1" fmla="val 46243"/>
              <a:gd name="adj2" fmla="val 1938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(De)activation overhead = energy cost</a:t>
            </a:r>
            <a:endParaRPr lang="en-US" dirty="0"/>
          </a:p>
        </p:txBody>
      </p:sp>
      <p:sp>
        <p:nvSpPr>
          <p:cNvPr id="5" name="Rounded Rectangular Callout 4"/>
          <p:cNvSpPr/>
          <p:nvPr/>
        </p:nvSpPr>
        <p:spPr>
          <a:xfrm>
            <a:off x="2245056" y="4684594"/>
            <a:ext cx="2133600" cy="381000"/>
          </a:xfrm>
          <a:prstGeom prst="wedgeRoundRectCallout">
            <a:avLst>
              <a:gd name="adj1" fmla="val -82880"/>
              <a:gd name="adj2" fmla="val 2630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transition costs</a:t>
            </a:r>
            <a:endParaRPr lang="en-US" dirty="0"/>
          </a:p>
        </p:txBody>
      </p:sp>
      <p:sp>
        <p:nvSpPr>
          <p:cNvPr id="6" name="Rounded Rectangular Callout 5"/>
          <p:cNvSpPr/>
          <p:nvPr/>
        </p:nvSpPr>
        <p:spPr>
          <a:xfrm>
            <a:off x="5257800" y="1638300"/>
            <a:ext cx="2209800" cy="342900"/>
          </a:xfrm>
          <a:prstGeom prst="wedgeRoundRectCallout">
            <a:avLst>
              <a:gd name="adj1" fmla="val 67484"/>
              <a:gd name="adj2" fmla="val 2455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Near optimal savings</a:t>
            </a:r>
            <a:endParaRPr lang="en-US" dirty="0"/>
          </a:p>
        </p:txBody>
      </p:sp>
      <p:sp>
        <p:nvSpPr>
          <p:cNvPr id="7" name="Rounded Rectangular Callout 6"/>
          <p:cNvSpPr/>
          <p:nvPr/>
        </p:nvSpPr>
        <p:spPr>
          <a:xfrm>
            <a:off x="3886200" y="1143000"/>
            <a:ext cx="2214562" cy="381000"/>
          </a:xfrm>
          <a:prstGeom prst="wedgeRoundRectCallout">
            <a:avLst>
              <a:gd name="adj1" fmla="val -55960"/>
              <a:gd name="adj2" fmla="val 3419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Gap widens rapidly</a:t>
            </a:r>
            <a:endParaRPr lang="en-US" dirty="0"/>
          </a:p>
        </p:txBody>
      </p:sp>
      <p:sp>
        <p:nvSpPr>
          <p:cNvPr id="8" name="Right Brace 7"/>
          <p:cNvSpPr/>
          <p:nvPr/>
        </p:nvSpPr>
        <p:spPr>
          <a:xfrm>
            <a:off x="3581400" y="2362200"/>
            <a:ext cx="152400"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6E32B92A-CB75-4E54-8293-CBC8A13B5AFB}" type="slidenum">
              <a:rPr lang="en-US" smtClean="0"/>
              <a:t>21</a:t>
            </a:fld>
            <a:endParaRPr lang="en-US"/>
          </a:p>
        </p:txBody>
      </p:sp>
    </p:spTree>
    <p:extLst>
      <p:ext uri="{BB962C8B-B14F-4D97-AF65-F5344CB8AC3E}">
        <p14:creationId xmlns:p14="http://schemas.microsoft.com/office/powerpoint/2010/main" val="8999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7" grpId="0" animBg="1"/>
      <p:bldP spid="7" grpId="1" animBg="1"/>
      <p:bldP spid="8" grpId="0"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 (De)activation</a:t>
            </a:r>
            <a:endParaRPr lang="en-US" dirty="0"/>
          </a:p>
        </p:txBody>
      </p:sp>
      <p:pic>
        <p:nvPicPr>
          <p:cNvPr id="5122" name="Picture 2" descr="E:\Users\Saqib Ilyas\Documents\GitHub\elsubmit\s6.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93360"/>
            <a:ext cx="7391401" cy="538364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6096000" y="3442280"/>
            <a:ext cx="2286000" cy="685800"/>
          </a:xfrm>
          <a:prstGeom prst="wedgeRoundRectCallout">
            <a:avLst>
              <a:gd name="adj1" fmla="val 37206"/>
              <a:gd name="adj2" fmla="val 3246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Can only (de)activate entire data center</a:t>
            </a:r>
          </a:p>
        </p:txBody>
      </p:sp>
      <p:sp>
        <p:nvSpPr>
          <p:cNvPr id="6" name="Rounded Rectangular Callout 5"/>
          <p:cNvSpPr/>
          <p:nvPr/>
        </p:nvSpPr>
        <p:spPr>
          <a:xfrm>
            <a:off x="3048000" y="4343400"/>
            <a:ext cx="2286000" cy="685800"/>
          </a:xfrm>
          <a:prstGeom prst="wedgeRoundRectCallout">
            <a:avLst>
              <a:gd name="adj1" fmla="val 12620"/>
              <a:gd name="adj2" fmla="val -915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Can (de)activate half a data center</a:t>
            </a:r>
          </a:p>
        </p:txBody>
      </p:sp>
      <p:sp>
        <p:nvSpPr>
          <p:cNvPr id="7" name="Rounded Rectangular Callout 6"/>
          <p:cNvSpPr/>
          <p:nvPr/>
        </p:nvSpPr>
        <p:spPr>
          <a:xfrm>
            <a:off x="3657600" y="1066800"/>
            <a:ext cx="2819400" cy="685800"/>
          </a:xfrm>
          <a:prstGeom prst="wedgeRoundRectCallout">
            <a:avLst>
              <a:gd name="adj1" fmla="val -66744"/>
              <a:gd name="adj2" fmla="val 246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Cost savings over full data center (de)activation</a:t>
            </a:r>
          </a:p>
        </p:txBody>
      </p:sp>
      <p:sp>
        <p:nvSpPr>
          <p:cNvPr id="8" name="TextBox 7"/>
          <p:cNvSpPr txBox="1"/>
          <p:nvPr/>
        </p:nvSpPr>
        <p:spPr>
          <a:xfrm>
            <a:off x="4479497" y="2052935"/>
            <a:ext cx="4159087" cy="461665"/>
          </a:xfrm>
          <a:prstGeom prst="rect">
            <a:avLst/>
          </a:prstGeom>
          <a:solidFill>
            <a:schemeClr val="tx2">
              <a:lumMod val="40000"/>
              <a:lumOff val="60000"/>
            </a:schemeClr>
          </a:solidFill>
          <a:ln>
            <a:solidFill>
              <a:schemeClr val="accent1"/>
            </a:solidFill>
          </a:ln>
        </p:spPr>
        <p:txBody>
          <a:bodyPr wrap="none" rtlCol="0">
            <a:spAutoFit/>
          </a:bodyPr>
          <a:lstStyle/>
          <a:p>
            <a:r>
              <a:rPr lang="en-US" sz="2400" dirty="0">
                <a:solidFill>
                  <a:prstClr val="black"/>
                </a:solidFill>
              </a:rPr>
              <a:t>Opportunity for greater </a:t>
            </a:r>
            <a:r>
              <a:rPr lang="en-US" sz="2400" dirty="0" smtClean="0">
                <a:solidFill>
                  <a:prstClr val="black"/>
                </a:solidFill>
              </a:rPr>
              <a:t>savings</a:t>
            </a:r>
            <a:endParaRPr lang="en-US" sz="2400" dirty="0">
              <a:solidFill>
                <a:prstClr val="black"/>
              </a:solidFill>
            </a:endParaRPr>
          </a:p>
        </p:txBody>
      </p:sp>
      <p:sp>
        <p:nvSpPr>
          <p:cNvPr id="4" name="Slide Number Placeholder 3"/>
          <p:cNvSpPr>
            <a:spLocks noGrp="1"/>
          </p:cNvSpPr>
          <p:nvPr>
            <p:ph type="sldNum" sz="quarter" idx="12"/>
          </p:nvPr>
        </p:nvSpPr>
        <p:spPr/>
        <p:txBody>
          <a:bodyPr/>
          <a:lstStyle/>
          <a:p>
            <a:fld id="{6E32B92A-CB75-4E54-8293-CBC8A13B5AFB}" type="slidenum">
              <a:rPr lang="en-US" smtClean="0"/>
              <a:t>22</a:t>
            </a:fld>
            <a:endParaRPr lang="en-US"/>
          </a:p>
        </p:txBody>
      </p:sp>
    </p:spTree>
    <p:extLst>
      <p:ext uri="{BB962C8B-B14F-4D97-AF65-F5344CB8AC3E}">
        <p14:creationId xmlns:p14="http://schemas.microsoft.com/office/powerpoint/2010/main" val="2374559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1"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DVFS Instead of Deactivation</a:t>
            </a:r>
            <a:endParaRPr lang="en-US" dirty="0"/>
          </a:p>
        </p:txBody>
      </p:sp>
      <p:pic>
        <p:nvPicPr>
          <p:cNvPr id="6146" name="Picture 2" descr="E:\Users\Saqib Ilyas\Documents\GitHub\elsubmit\dvfs.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676400"/>
            <a:ext cx="7381875" cy="419369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23</a:t>
            </a:fld>
            <a:endParaRPr lang="en-US"/>
          </a:p>
        </p:txBody>
      </p:sp>
    </p:spTree>
    <p:extLst>
      <p:ext uri="{BB962C8B-B14F-4D97-AF65-F5344CB8AC3E}">
        <p14:creationId xmlns:p14="http://schemas.microsoft.com/office/powerpoint/2010/main" val="130797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Margin</a:t>
            </a:r>
            <a:endParaRPr lang="en-US" dirty="0"/>
          </a:p>
        </p:txBody>
      </p:sp>
      <p:pic>
        <p:nvPicPr>
          <p:cNvPr id="7171" name="Picture 3" descr="E:\Users\Saqib Ilyas\Documents\GitHub\elsubmit\margin.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8800"/>
            <a:ext cx="7239000" cy="418554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24</a:t>
            </a:fld>
            <a:endParaRPr lang="en-US"/>
          </a:p>
        </p:txBody>
      </p:sp>
    </p:spTree>
    <p:extLst>
      <p:ext uri="{BB962C8B-B14F-4D97-AF65-F5344CB8AC3E}">
        <p14:creationId xmlns:p14="http://schemas.microsoft.com/office/powerpoint/2010/main" val="35919413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 Case Study I</a:t>
            </a:r>
            <a:endParaRPr lang="en-US" dirty="0"/>
          </a:p>
        </p:txBody>
      </p:sp>
      <p:sp>
        <p:nvSpPr>
          <p:cNvPr id="3" name="Content Placeholder 2"/>
          <p:cNvSpPr>
            <a:spLocks noGrp="1"/>
          </p:cNvSpPr>
          <p:nvPr>
            <p:ph idx="1"/>
          </p:nvPr>
        </p:nvSpPr>
        <p:spPr/>
        <p:txBody>
          <a:bodyPr/>
          <a:lstStyle/>
          <a:p>
            <a:r>
              <a:rPr lang="en-US" dirty="0" smtClean="0"/>
              <a:t>Significant cost savings are possible using RED-BL</a:t>
            </a:r>
          </a:p>
          <a:p>
            <a:r>
              <a:rPr lang="en-US" dirty="0" smtClean="0"/>
              <a:t>Finer granularity of resource (de)activation increases savings</a:t>
            </a:r>
          </a:p>
          <a:p>
            <a:r>
              <a:rPr lang="en-US" dirty="0" smtClean="0"/>
              <a:t>Low-power mode instead of shutdown also helps considerably</a:t>
            </a:r>
          </a:p>
          <a:p>
            <a:r>
              <a:rPr lang="en-US" dirty="0" smtClean="0"/>
              <a:t>Cost savings decrease sharply with reserve margin</a:t>
            </a:r>
          </a:p>
          <a:p>
            <a:endParaRPr lang="en-US" dirty="0"/>
          </a:p>
        </p:txBody>
      </p:sp>
      <p:sp>
        <p:nvSpPr>
          <p:cNvPr id="4" name="TextBox 3"/>
          <p:cNvSpPr txBox="1"/>
          <p:nvPr/>
        </p:nvSpPr>
        <p:spPr>
          <a:xfrm>
            <a:off x="685800" y="6019800"/>
            <a:ext cx="8122223" cy="461665"/>
          </a:xfrm>
          <a:prstGeom prst="rect">
            <a:avLst/>
          </a:prstGeom>
          <a:noFill/>
        </p:spPr>
        <p:txBody>
          <a:bodyPr wrap="none" rtlCol="0">
            <a:spAutoFit/>
          </a:bodyPr>
          <a:lstStyle/>
          <a:p>
            <a:r>
              <a:rPr lang="en-US" sz="2400" dirty="0" smtClean="0">
                <a:solidFill>
                  <a:srgbClr val="FF0000"/>
                </a:solidFill>
              </a:rPr>
              <a:t>Can we apply this optimization “machinery” to other networks?</a:t>
            </a:r>
            <a:endParaRPr lang="en-US" sz="2400" dirty="0">
              <a:solidFill>
                <a:srgbClr val="FF0000"/>
              </a:solidFill>
            </a:endParaRPr>
          </a:p>
        </p:txBody>
      </p:sp>
      <p:sp>
        <p:nvSpPr>
          <p:cNvPr id="5" name="Slide Number Placeholder 4"/>
          <p:cNvSpPr>
            <a:spLocks noGrp="1"/>
          </p:cNvSpPr>
          <p:nvPr>
            <p:ph type="sldNum" sz="quarter" idx="12"/>
          </p:nvPr>
        </p:nvSpPr>
        <p:spPr/>
        <p:txBody>
          <a:bodyPr/>
          <a:lstStyle/>
          <a:p>
            <a:fld id="{6E32B92A-CB75-4E54-8293-CBC8A13B5AFB}" type="slidenum">
              <a:rPr lang="en-US" smtClean="0"/>
              <a:t>25</a:t>
            </a:fld>
            <a:endParaRPr lang="en-US"/>
          </a:p>
        </p:txBody>
      </p:sp>
    </p:spTree>
    <p:extLst>
      <p:ext uri="{BB962C8B-B14F-4D97-AF65-F5344CB8AC3E}">
        <p14:creationId xmlns:p14="http://schemas.microsoft.com/office/powerpoint/2010/main" val="372359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a:t>
            </a:r>
            <a:r>
              <a:rPr lang="en-US" dirty="0" smtClean="0"/>
              <a:t>centers</a:t>
            </a:r>
            <a:endParaRPr lang="en-US" dirty="0" smtClean="0"/>
          </a:p>
          <a:p>
            <a:pPr lvl="1"/>
            <a:r>
              <a:rPr lang="en-US" b="1" dirty="0" smtClean="0">
                <a:solidFill>
                  <a:srgbClr val="FF0000"/>
                </a:solidFill>
              </a:rPr>
              <a:t>Cellular </a:t>
            </a:r>
            <a:r>
              <a:rPr lang="en-US" b="1" dirty="0" smtClean="0">
                <a:solidFill>
                  <a:srgbClr val="FF0000"/>
                </a:solidFill>
              </a:rPr>
              <a:t>networks</a:t>
            </a:r>
            <a:endParaRPr lang="en-US" b="1" dirty="0" smtClean="0">
              <a:solidFill>
                <a:srgbClr val="FF0000"/>
              </a:solidFill>
            </a:endParaRP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26</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Hexagon 41"/>
          <p:cNvSpPr/>
          <p:nvPr/>
        </p:nvSpPr>
        <p:spPr>
          <a:xfrm>
            <a:off x="350520" y="507235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exagon 42"/>
          <p:cNvSpPr/>
          <p:nvPr/>
        </p:nvSpPr>
        <p:spPr>
          <a:xfrm>
            <a:off x="973758" y="4667779"/>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Hexagon 43"/>
          <p:cNvSpPr/>
          <p:nvPr/>
        </p:nvSpPr>
        <p:spPr>
          <a:xfrm>
            <a:off x="968472" y="548123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Hexagon 31"/>
          <p:cNvSpPr/>
          <p:nvPr/>
        </p:nvSpPr>
        <p:spPr>
          <a:xfrm>
            <a:off x="870282" y="306244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Hexagon 32"/>
          <p:cNvSpPr/>
          <p:nvPr/>
        </p:nvSpPr>
        <p:spPr>
          <a:xfrm>
            <a:off x="1493520" y="2657867"/>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xagon 33"/>
          <p:cNvSpPr/>
          <p:nvPr/>
        </p:nvSpPr>
        <p:spPr>
          <a:xfrm>
            <a:off x="1488234" y="347132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143000" y="29718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752600" y="344937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3" cstate="print"/>
          <a:srcRect/>
          <a:stretch>
            <a:fillRect/>
          </a:stretch>
        </p:blipFill>
        <p:spPr bwMode="auto">
          <a:xfrm>
            <a:off x="1731334" y="2611170"/>
            <a:ext cx="304800" cy="513030"/>
          </a:xfrm>
          <a:prstGeom prst="rect">
            <a:avLst/>
          </a:prstGeom>
          <a:noFill/>
        </p:spPr>
      </p:pic>
      <p:pic>
        <p:nvPicPr>
          <p:cNvPr id="7"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609600" y="5008830"/>
            <a:ext cx="304800" cy="513030"/>
          </a:xfrm>
          <a:prstGeom prst="rect">
            <a:avLst/>
          </a:prstGeom>
          <a:noFill/>
        </p:spPr>
      </p:pic>
      <p:pic>
        <p:nvPicPr>
          <p:cNvPr id="8"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219200" y="5410200"/>
            <a:ext cx="304800" cy="513030"/>
          </a:xfrm>
          <a:prstGeom prst="rect">
            <a:avLst/>
          </a:prstGeom>
          <a:noFill/>
        </p:spPr>
      </p:pic>
      <p:pic>
        <p:nvPicPr>
          <p:cNvPr id="9"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1219200" y="4603899"/>
            <a:ext cx="304800" cy="513030"/>
          </a:xfrm>
          <a:prstGeom prst="rect">
            <a:avLst/>
          </a:prstGeom>
          <a:noFill/>
        </p:spPr>
      </p:pic>
      <p:pic>
        <p:nvPicPr>
          <p:cNvPr id="10" name="Picture 2" descr="C:\Users\SAQIB\AppData\Local\Microsoft\Windows\Temporary Internet Files\Content.IE5\JN6QEPUW\MC900441450[1].png"/>
          <p:cNvPicPr>
            <a:picLocks noChangeAspect="1" noChangeArrowheads="1"/>
          </p:cNvPicPr>
          <p:nvPr/>
        </p:nvPicPr>
        <p:blipFill>
          <a:blip r:embed="rId4" cstate="print"/>
          <a:srcRect/>
          <a:stretch>
            <a:fillRect/>
          </a:stretch>
        </p:blipFill>
        <p:spPr bwMode="auto">
          <a:xfrm flipH="1">
            <a:off x="457200" y="3200400"/>
            <a:ext cx="381000" cy="381000"/>
          </a:xfrm>
          <a:prstGeom prst="rect">
            <a:avLst/>
          </a:prstGeom>
          <a:noFill/>
        </p:spPr>
      </p:pic>
      <p:sp>
        <p:nvSpPr>
          <p:cNvPr id="11" name="Rounded Rectangle 10"/>
          <p:cNvSpPr/>
          <p:nvPr/>
        </p:nvSpPr>
        <p:spPr>
          <a:xfrm>
            <a:off x="2590800" y="32766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12" name="Rounded Rectangle 11"/>
          <p:cNvSpPr/>
          <p:nvPr/>
        </p:nvSpPr>
        <p:spPr>
          <a:xfrm>
            <a:off x="2514600" y="52578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13" name="Rounded Rectangle 12"/>
          <p:cNvSpPr/>
          <p:nvPr/>
        </p:nvSpPr>
        <p:spPr>
          <a:xfrm>
            <a:off x="3352800" y="4267200"/>
            <a:ext cx="6858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MSC</a:t>
            </a:r>
            <a:endParaRPr lang="en-US" dirty="0"/>
          </a:p>
        </p:txBody>
      </p:sp>
      <p:cxnSp>
        <p:nvCxnSpPr>
          <p:cNvPr id="14" name="Straight Connector 13"/>
          <p:cNvCxnSpPr>
            <a:stCxn id="6" idx="3"/>
          </p:cNvCxnSpPr>
          <p:nvPr/>
        </p:nvCxnSpPr>
        <p:spPr>
          <a:xfrm>
            <a:off x="2036134" y="2867685"/>
            <a:ext cx="630866" cy="408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447800" y="33528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057400" y="3657600"/>
            <a:ext cx="609600" cy="225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3"/>
            <a:endCxn id="13" idx="0"/>
          </p:cNvCxnSpPr>
          <p:nvPr/>
        </p:nvCxnSpPr>
        <p:spPr>
          <a:xfrm>
            <a:off x="3276600" y="3467100"/>
            <a:ext cx="41910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9" idx="3"/>
          </p:cNvCxnSpPr>
          <p:nvPr/>
        </p:nvCxnSpPr>
        <p:spPr>
          <a:xfrm>
            <a:off x="1524000" y="4860414"/>
            <a:ext cx="990600" cy="432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endCxn id="12" idx="1"/>
          </p:cNvCxnSpPr>
          <p:nvPr/>
        </p:nvCxnSpPr>
        <p:spPr>
          <a:xfrm>
            <a:off x="914400" y="5293296"/>
            <a:ext cx="1600200" cy="155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24000" y="5638800"/>
            <a:ext cx="99060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2" idx="3"/>
            <a:endCxn id="13" idx="2"/>
          </p:cNvCxnSpPr>
          <p:nvPr/>
        </p:nvCxnSpPr>
        <p:spPr>
          <a:xfrm flipV="1">
            <a:off x="3200400" y="4648200"/>
            <a:ext cx="495300" cy="80010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ounded Rectangular Callout 21"/>
          <p:cNvSpPr/>
          <p:nvPr/>
        </p:nvSpPr>
        <p:spPr>
          <a:xfrm>
            <a:off x="2200689" y="1447800"/>
            <a:ext cx="2209800" cy="609600"/>
          </a:xfrm>
          <a:prstGeom prst="wedgeRoundRectCallout">
            <a:avLst>
              <a:gd name="adj1" fmla="val -64848"/>
              <a:gd name="adj2" fmla="val 146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15%-80% of total power consumption</a:t>
            </a:r>
            <a:endParaRPr lang="en-US" dirty="0"/>
          </a:p>
        </p:txBody>
      </p:sp>
      <p:pic>
        <p:nvPicPr>
          <p:cNvPr id="23" name="Picture 3" descr="C:\Users\SAQIB\AppData\Local\Microsoft\Windows\Temporary Internet Files\Content.IE5\6OXKIC0L\MC900349993[1].wmf"/>
          <p:cNvPicPr>
            <a:picLocks noChangeAspect="1" noChangeArrowheads="1"/>
          </p:cNvPicPr>
          <p:nvPr/>
        </p:nvPicPr>
        <p:blipFill>
          <a:blip r:embed="rId3" cstate="print"/>
          <a:srcRect/>
          <a:stretch>
            <a:fillRect/>
          </a:stretch>
        </p:blipFill>
        <p:spPr bwMode="auto">
          <a:xfrm>
            <a:off x="6781800" y="2909557"/>
            <a:ext cx="1752600" cy="2949923"/>
          </a:xfrm>
          <a:prstGeom prst="rect">
            <a:avLst/>
          </a:prstGeom>
          <a:noFill/>
        </p:spPr>
      </p:pic>
      <p:sp>
        <p:nvSpPr>
          <p:cNvPr id="24" name="Rounded Rectangular Callout 23"/>
          <p:cNvSpPr/>
          <p:nvPr/>
        </p:nvSpPr>
        <p:spPr>
          <a:xfrm>
            <a:off x="4724400" y="1752600"/>
            <a:ext cx="2057400" cy="942315"/>
          </a:xfrm>
          <a:prstGeom prst="wedgeRoundRectCallout">
            <a:avLst>
              <a:gd name="adj1" fmla="val 84803"/>
              <a:gd name="adj2" fmla="val 1207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TRXs</a:t>
            </a:r>
          </a:p>
          <a:p>
            <a:pPr algn="ctr"/>
            <a:r>
              <a:rPr lang="en-US" dirty="0" smtClean="0"/>
              <a:t>Power amplifiers</a:t>
            </a:r>
          </a:p>
          <a:p>
            <a:pPr algn="ctr"/>
            <a:r>
              <a:rPr lang="en-US" dirty="0" smtClean="0"/>
              <a:t>Air conditioning</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27</a:t>
            </a:fld>
            <a:endParaRPr lang="en-US"/>
          </a:p>
        </p:txBody>
      </p:sp>
    </p:spTree>
    <p:extLst>
      <p:ext uri="{BB962C8B-B14F-4D97-AF65-F5344CB8AC3E}">
        <p14:creationId xmlns:p14="http://schemas.microsoft.com/office/powerpoint/2010/main" val="45240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4"/>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14"/>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1"/>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7"/>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2"/>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19"/>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2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7"/>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21"/>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3"/>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2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10"/>
                                        </p:tgtEl>
                                        <p:attrNameLst>
                                          <p:attrName>style.visibility</p:attrName>
                                        </p:attrNameLst>
                                      </p:cBhvr>
                                      <p:to>
                                        <p:strVal val="hidden"/>
                                      </p:to>
                                    </p:set>
                                  </p:childTnLst>
                                </p:cTn>
                              </p:par>
                              <p:par>
                                <p:cTn id="103" presetID="1" presetClass="exit" presetSubtype="0" fill="hold" nodeType="withEffect">
                                  <p:stCondLst>
                                    <p:cond delay="0"/>
                                  </p:stCondLst>
                                  <p:childTnLst>
                                    <p:set>
                                      <p:cBhvr>
                                        <p:cTn id="104" dur="1" fill="hold">
                                          <p:stCondLst>
                                            <p:cond delay="0"/>
                                          </p:stCondLst>
                                        </p:cTn>
                                        <p:tgtEl>
                                          <p:spTgt spid="6"/>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32"/>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33"/>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3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42"/>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3"/>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44"/>
                                        </p:tgtEl>
                                        <p:attrNameLst>
                                          <p:attrName>style.visibility</p:attrName>
                                        </p:attrNameLst>
                                      </p:cBhvr>
                                      <p:to>
                                        <p:strVal val="hidden"/>
                                      </p:to>
                                    </p:set>
                                  </p:childTnLst>
                                </p:cTn>
                              </p:par>
                              <p:par>
                                <p:cTn id="117" presetID="1" presetClass="entr" presetSubtype="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32" grpId="0" animBg="1"/>
      <p:bldP spid="32" grpId="1" animBg="1"/>
      <p:bldP spid="33" grpId="0" animBg="1"/>
      <p:bldP spid="33" grpId="1" animBg="1"/>
      <p:bldP spid="34" grpId="0" animBg="1"/>
      <p:bldP spid="34" grpId="1" animBg="1"/>
      <p:bldP spid="11" grpId="0" animBg="1"/>
      <p:bldP spid="11" grpId="1" animBg="1"/>
      <p:bldP spid="12" grpId="0" animBg="1"/>
      <p:bldP spid="12" grpId="1" animBg="1"/>
      <p:bldP spid="13" grpId="0" animBg="1"/>
      <p:bldP spid="13" grpId="1" animBg="1"/>
      <p:bldP spid="22" grpId="0" animBg="1"/>
      <p:bldP spid="22" grpId="1" animBg="1"/>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Pruning</a:t>
            </a:r>
            <a:endParaRPr lang="en-US" dirty="0"/>
          </a:p>
        </p:txBody>
      </p:sp>
      <p:cxnSp>
        <p:nvCxnSpPr>
          <p:cNvPr id="5" name="Straight Arrow Connector 4"/>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1828800" y="2948152"/>
            <a:ext cx="2743200" cy="32844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4572000" y="2079660"/>
            <a:ext cx="0" cy="868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Rounded Rectangular Callout 16"/>
          <p:cNvSpPr/>
          <p:nvPr/>
        </p:nvSpPr>
        <p:spPr>
          <a:xfrm>
            <a:off x="1752600" y="3810000"/>
            <a:ext cx="2819400" cy="457200"/>
          </a:xfrm>
          <a:prstGeom prst="wedgeRoundRectCallout">
            <a:avLst>
              <a:gd name="adj1" fmla="val 48539"/>
              <a:gd name="adj2" fmla="val 2590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 threshold (</a:t>
            </a:r>
            <a:r>
              <a:rPr lang="en-US" dirty="0" smtClean="0">
                <a:latin typeface="Symbol" panose="05050102010706020507" pitchFamily="18" charset="2"/>
              </a:rPr>
              <a:t>d</a:t>
            </a:r>
            <a:r>
              <a:rPr lang="en-US" dirty="0" smtClean="0"/>
              <a:t>)</a:t>
            </a:r>
            <a:endParaRPr lang="en-US" dirty="0"/>
          </a:p>
        </p:txBody>
      </p:sp>
      <p:cxnSp>
        <p:nvCxnSpPr>
          <p:cNvPr id="19" name="Straight Connector 18"/>
          <p:cNvCxnSpPr/>
          <p:nvPr/>
        </p:nvCxnSpPr>
        <p:spPr>
          <a:xfrm>
            <a:off x="7467600" y="1752600"/>
            <a:ext cx="0" cy="3505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1821976" y="1752600"/>
            <a:ext cx="5645624" cy="11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295400" y="1524000"/>
            <a:ext cx="566374" cy="369332"/>
          </a:xfrm>
          <a:prstGeom prst="rect">
            <a:avLst/>
          </a:prstGeom>
          <a:noFill/>
        </p:spPr>
        <p:txBody>
          <a:bodyPr wrap="none" rtlCol="0">
            <a:spAutoFit/>
          </a:bodyPr>
          <a:lstStyle/>
          <a:p>
            <a:r>
              <a:rPr lang="en-US" dirty="0" err="1" smtClean="0"/>
              <a:t>P</a:t>
            </a:r>
            <a:r>
              <a:rPr lang="en-US" baseline="-25000" dirty="0" err="1" smtClean="0"/>
              <a:t>max</a:t>
            </a:r>
            <a:endParaRPr lang="en-US" baseline="-25000" dirty="0"/>
          </a:p>
        </p:txBody>
      </p:sp>
      <p:sp>
        <p:nvSpPr>
          <p:cNvPr id="26" name="TextBox 25"/>
          <p:cNvSpPr txBox="1"/>
          <p:nvPr/>
        </p:nvSpPr>
        <p:spPr>
          <a:xfrm>
            <a:off x="1295400" y="2133600"/>
            <a:ext cx="542136" cy="369332"/>
          </a:xfrm>
          <a:prstGeom prst="rect">
            <a:avLst/>
          </a:prstGeom>
          <a:noFill/>
        </p:spPr>
        <p:txBody>
          <a:bodyPr wrap="none" rtlCol="0">
            <a:spAutoFit/>
          </a:bodyPr>
          <a:lstStyle/>
          <a:p>
            <a:r>
              <a:rPr lang="en-US" dirty="0" err="1" smtClean="0"/>
              <a:t>P</a:t>
            </a:r>
            <a:r>
              <a:rPr lang="en-US" baseline="-25000" dirty="0" err="1" smtClean="0"/>
              <a:t>min</a:t>
            </a:r>
            <a:endParaRPr lang="en-US" baseline="-25000" dirty="0"/>
          </a:p>
        </p:txBody>
      </p:sp>
      <p:sp>
        <p:nvSpPr>
          <p:cNvPr id="27" name="Rounded Rectangular Callout 26"/>
          <p:cNvSpPr/>
          <p:nvPr/>
        </p:nvSpPr>
        <p:spPr>
          <a:xfrm>
            <a:off x="5334000" y="3810000"/>
            <a:ext cx="1981200" cy="457200"/>
          </a:xfrm>
          <a:prstGeom prst="wedgeRoundRectCallout">
            <a:avLst>
              <a:gd name="adj1" fmla="val 56376"/>
              <a:gd name="adj2" fmla="val 2628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capacity</a:t>
            </a:r>
            <a:endParaRPr lang="en-US" dirty="0"/>
          </a:p>
        </p:txBody>
      </p:sp>
      <p:sp>
        <p:nvSpPr>
          <p:cNvPr id="29" name="Rectangle 28"/>
          <p:cNvSpPr/>
          <p:nvPr/>
        </p:nvSpPr>
        <p:spPr>
          <a:xfrm>
            <a:off x="1853302" y="1893332"/>
            <a:ext cx="2702933" cy="518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29"/>
          <p:cNvSpPr>
            <a:spLocks noGrp="1"/>
          </p:cNvSpPr>
          <p:nvPr>
            <p:ph type="sldNum" sz="quarter" idx="12"/>
          </p:nvPr>
        </p:nvSpPr>
        <p:spPr/>
        <p:txBody>
          <a:bodyPr/>
          <a:lstStyle/>
          <a:p>
            <a:fld id="{6E32B92A-CB75-4E54-8293-CBC8A13B5AFB}" type="slidenum">
              <a:rPr lang="en-US" smtClean="0"/>
              <a:t>28</a:t>
            </a:fld>
            <a:endParaRPr lang="en-US"/>
          </a:p>
        </p:txBody>
      </p:sp>
      <p:sp>
        <p:nvSpPr>
          <p:cNvPr id="31" name="TextBox 30"/>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36" name="TextBox 35"/>
          <p:cNvSpPr txBox="1"/>
          <p:nvPr/>
        </p:nvSpPr>
        <p:spPr>
          <a:xfrm>
            <a:off x="4726041" y="2412124"/>
            <a:ext cx="4081438" cy="369332"/>
          </a:xfrm>
          <a:prstGeom prst="rect">
            <a:avLst/>
          </a:prstGeom>
          <a:solidFill>
            <a:schemeClr val="tx2"/>
          </a:solidFill>
        </p:spPr>
        <p:txBody>
          <a:bodyPr wrap="none" rtlCol="0">
            <a:spAutoFit/>
          </a:bodyPr>
          <a:lstStyle/>
          <a:p>
            <a:r>
              <a:rPr lang="en-US" dirty="0" smtClean="0">
                <a:solidFill>
                  <a:schemeClr val="tx2">
                    <a:lumMod val="20000"/>
                    <a:lumOff val="80000"/>
                  </a:schemeClr>
                </a:solidFill>
              </a:rPr>
              <a:t>Low call volume =&gt; Deactivate some TRXs</a:t>
            </a:r>
            <a:endParaRPr lang="en-US" dirty="0">
              <a:solidFill>
                <a:schemeClr val="tx2">
                  <a:lumMod val="20000"/>
                  <a:lumOff val="80000"/>
                </a:schemeClr>
              </a:solidFill>
            </a:endParaRPr>
          </a:p>
        </p:txBody>
      </p:sp>
      <p:sp>
        <p:nvSpPr>
          <p:cNvPr id="28" name="Rounded Rectangular Callout 27"/>
          <p:cNvSpPr/>
          <p:nvPr/>
        </p:nvSpPr>
        <p:spPr>
          <a:xfrm>
            <a:off x="3126223" y="1267804"/>
            <a:ext cx="1905000" cy="521732"/>
          </a:xfrm>
          <a:prstGeom prst="wedgeRoundRectCallout">
            <a:avLst>
              <a:gd name="adj1" fmla="val -34902"/>
              <a:gd name="adj2" fmla="val 2891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of calls ≤ </a:t>
            </a:r>
            <a:r>
              <a:rPr lang="en-US" dirty="0" smtClean="0">
                <a:latin typeface="Symbol" panose="05050102010706020507" pitchFamily="18" charset="2"/>
              </a:rPr>
              <a:t>d</a:t>
            </a:r>
            <a:endParaRPr lang="en-US" dirty="0">
              <a:latin typeface="Symbol" panose="05050102010706020507" pitchFamily="18" charset="2"/>
            </a:endParaRPr>
          </a:p>
        </p:txBody>
      </p:sp>
    </p:spTree>
    <p:extLst>
      <p:ext uri="{BB962C8B-B14F-4D97-AF65-F5344CB8AC3E}">
        <p14:creationId xmlns:p14="http://schemas.microsoft.com/office/powerpoint/2010/main" val="312003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5" grpId="1"/>
      <p:bldP spid="26" grpId="0"/>
      <p:bldP spid="27" grpId="0" animBg="1"/>
      <p:bldP spid="29" grpId="0" animBg="1"/>
      <p:bldP spid="36" grpId="0" animBg="1"/>
      <p:bldP spid="36" grpId="1" animBg="1"/>
      <p:bldP spid="28" grpId="0" animBg="1"/>
      <p:bldP spid="2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workload relocation help?</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057400" y="29718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971800" y="457200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2" cstate="print"/>
          <a:srcRect/>
          <a:stretch>
            <a:fillRect/>
          </a:stretch>
        </p:blipFill>
        <p:spPr bwMode="auto">
          <a:xfrm>
            <a:off x="3886200" y="2895600"/>
            <a:ext cx="304800" cy="513030"/>
          </a:xfrm>
          <a:prstGeom prst="rect">
            <a:avLst/>
          </a:prstGeom>
          <a:noFill/>
        </p:spPr>
      </p:pic>
      <p:pic>
        <p:nvPicPr>
          <p:cNvPr id="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219200" y="3048000"/>
            <a:ext cx="381000" cy="381000"/>
          </a:xfrm>
          <a:prstGeom prst="rect">
            <a:avLst/>
          </a:prstGeom>
          <a:noFill/>
        </p:spPr>
      </p:pic>
      <p:sp>
        <p:nvSpPr>
          <p:cNvPr id="8" name="Oval 7"/>
          <p:cNvSpPr/>
          <p:nvPr/>
        </p:nvSpPr>
        <p:spPr>
          <a:xfrm>
            <a:off x="990600" y="19812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819400" y="19812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981200" y="35814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403675" y="3851475"/>
            <a:ext cx="381000" cy="381000"/>
          </a:xfrm>
          <a:prstGeom prst="rect">
            <a:avLst/>
          </a:prstGeom>
          <a:noFill/>
        </p:spPr>
      </p:pic>
      <p:pic>
        <p:nvPicPr>
          <p:cNvPr id="12"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133600" y="2362200"/>
            <a:ext cx="381000" cy="381000"/>
          </a:xfrm>
          <a:prstGeom prst="rect">
            <a:avLst/>
          </a:prstGeom>
          <a:noFill/>
        </p:spPr>
      </p:pic>
      <p:pic>
        <p:nvPicPr>
          <p:cNvPr id="13"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962400" y="2209800"/>
            <a:ext cx="381000" cy="381000"/>
          </a:xfrm>
          <a:prstGeom prst="rect">
            <a:avLst/>
          </a:prstGeom>
          <a:noFill/>
        </p:spPr>
      </p:pic>
      <p:pic>
        <p:nvPicPr>
          <p:cNvPr id="14"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375950" y="3775275"/>
            <a:ext cx="381000" cy="381000"/>
          </a:xfrm>
          <a:prstGeom prst="rect">
            <a:avLst/>
          </a:prstGeom>
          <a:noFill/>
        </p:spPr>
      </p:pic>
      <p:pic>
        <p:nvPicPr>
          <p:cNvPr id="15"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4495800" y="3352800"/>
            <a:ext cx="381000" cy="381000"/>
          </a:xfrm>
          <a:prstGeom prst="rect">
            <a:avLst/>
          </a:prstGeom>
          <a:noFill/>
        </p:spPr>
      </p:pic>
      <p:pic>
        <p:nvPicPr>
          <p:cNvPr id="16"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286000" y="4876800"/>
            <a:ext cx="381000" cy="381000"/>
          </a:xfrm>
          <a:prstGeom prst="rect">
            <a:avLst/>
          </a:prstGeom>
          <a:noFill/>
        </p:spPr>
      </p:pic>
      <p:pic>
        <p:nvPicPr>
          <p:cNvPr id="1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657600" y="5181600"/>
            <a:ext cx="381000" cy="381000"/>
          </a:xfrm>
          <a:prstGeom prst="rect">
            <a:avLst/>
          </a:prstGeom>
          <a:noFill/>
        </p:spPr>
      </p:pic>
      <p:cxnSp>
        <p:nvCxnSpPr>
          <p:cNvPr id="18" name="Straight Connector 17"/>
          <p:cNvCxnSpPr>
            <a:stCxn id="7" idx="1"/>
            <a:endCxn id="4" idx="1"/>
          </p:cNvCxnSpPr>
          <p:nvPr/>
        </p:nvCxnSpPr>
        <p:spPr>
          <a:xfrm flipV="1">
            <a:off x="1600200" y="32283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2286000" y="25908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0"/>
          </p:cNvCxnSpPr>
          <p:nvPr/>
        </p:nvCxnSpPr>
        <p:spPr>
          <a:xfrm flipH="1" flipV="1">
            <a:off x="2209800" y="33807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038600" y="24384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0"/>
          </p:cNvCxnSpPr>
          <p:nvPr/>
        </p:nvCxnSpPr>
        <p:spPr>
          <a:xfrm>
            <a:off x="4114800" y="31343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642650" y="33113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2590800" y="49530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7" idx="0"/>
          </p:cNvCxnSpPr>
          <p:nvPr/>
        </p:nvCxnSpPr>
        <p:spPr>
          <a:xfrm>
            <a:off x="3200400" y="4810786"/>
            <a:ext cx="647700" cy="3708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19200" y="6324600"/>
            <a:ext cx="6803337" cy="369332"/>
          </a:xfrm>
          <a:prstGeom prst="rect">
            <a:avLst/>
          </a:prstGeom>
          <a:noFill/>
        </p:spPr>
        <p:txBody>
          <a:bodyPr wrap="none" rtlCol="0">
            <a:spAutoFit/>
          </a:bodyPr>
          <a:lstStyle/>
          <a:p>
            <a:r>
              <a:rPr lang="en-US" dirty="0" smtClean="0"/>
              <a:t>Assume that power saving is enabled if </a:t>
            </a:r>
            <a:r>
              <a:rPr lang="en-US" dirty="0" err="1" smtClean="0"/>
              <a:t>upto</a:t>
            </a:r>
            <a:r>
              <a:rPr lang="en-US" dirty="0" smtClean="0"/>
              <a:t> two calls are being served</a:t>
            </a:r>
            <a:endParaRPr lang="en-US" dirty="0"/>
          </a:p>
        </p:txBody>
      </p:sp>
      <p:sp>
        <p:nvSpPr>
          <p:cNvPr id="27" name="Rounded Rectangular Callout 26"/>
          <p:cNvSpPr/>
          <p:nvPr/>
        </p:nvSpPr>
        <p:spPr>
          <a:xfrm>
            <a:off x="304800" y="4114800"/>
            <a:ext cx="1524000" cy="457200"/>
          </a:xfrm>
          <a:prstGeom prst="wedgeRoundRectCallout">
            <a:avLst>
              <a:gd name="adj1" fmla="val 126509"/>
              <a:gd name="adj2" fmla="val 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28" name="Rounded Rectangular Callout 27"/>
          <p:cNvSpPr/>
          <p:nvPr/>
        </p:nvSpPr>
        <p:spPr>
          <a:xfrm>
            <a:off x="457200" y="1295400"/>
            <a:ext cx="1524000" cy="457200"/>
          </a:xfrm>
          <a:prstGeom prst="wedgeRoundRectCallout">
            <a:avLst>
              <a:gd name="adj1" fmla="val 59674"/>
              <a:gd name="adj2" fmla="val 31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29" name="Rounded Rectangular Callout 28"/>
          <p:cNvSpPr/>
          <p:nvPr/>
        </p:nvSpPr>
        <p:spPr>
          <a:xfrm>
            <a:off x="4648200" y="1295400"/>
            <a:ext cx="1524000" cy="457200"/>
          </a:xfrm>
          <a:prstGeom prst="wedgeRoundRectCallout">
            <a:avLst>
              <a:gd name="adj1" fmla="val -79314"/>
              <a:gd name="adj2" fmla="val 2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0" name="TextBox 29"/>
          <p:cNvSpPr txBox="1"/>
          <p:nvPr/>
        </p:nvSpPr>
        <p:spPr>
          <a:xfrm>
            <a:off x="1057687" y="6019800"/>
            <a:ext cx="7324313" cy="461665"/>
          </a:xfrm>
          <a:prstGeom prst="rect">
            <a:avLst/>
          </a:prstGeom>
          <a:noFill/>
        </p:spPr>
        <p:txBody>
          <a:bodyPr wrap="none" rtlCol="0">
            <a:spAutoFit/>
          </a:bodyPr>
          <a:lstStyle/>
          <a:p>
            <a:r>
              <a:rPr lang="en-US" sz="2400" dirty="0" smtClean="0"/>
              <a:t>Handing off some calls may enable greater power savings</a:t>
            </a:r>
            <a:endParaRPr lang="en-US" sz="2400" dirty="0"/>
          </a:p>
        </p:txBody>
      </p:sp>
      <p:sp>
        <p:nvSpPr>
          <p:cNvPr id="3" name="Slide Number Placeholder 2"/>
          <p:cNvSpPr>
            <a:spLocks noGrp="1"/>
          </p:cNvSpPr>
          <p:nvPr>
            <p:ph type="sldNum" sz="quarter" idx="12"/>
          </p:nvPr>
        </p:nvSpPr>
        <p:spPr/>
        <p:txBody>
          <a:bodyPr/>
          <a:lstStyle/>
          <a:p>
            <a:fld id="{6E32B92A-CB75-4E54-8293-CBC8A13B5AFB}" type="slidenum">
              <a:rPr lang="en-US" smtClean="0"/>
              <a:t>29</a:t>
            </a:fld>
            <a:endParaRPr lang="en-US"/>
          </a:p>
        </p:txBody>
      </p:sp>
    </p:spTree>
    <p:extLst>
      <p:ext uri="{BB962C8B-B14F-4D97-AF65-F5344CB8AC3E}">
        <p14:creationId xmlns:p14="http://schemas.microsoft.com/office/powerpoint/2010/main" val="395876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7"/>
                                        </p:tgtEl>
                                        <p:attrNameLst>
                                          <p:attrName>style.visibility</p:attrName>
                                        </p:attrNameLst>
                                      </p:cBhvr>
                                      <p:to>
                                        <p:strVal val="hidden"/>
                                      </p:to>
                                    </p:set>
                                  </p:childTnLst>
                                </p:cTn>
                              </p:par>
                              <p:par>
                                <p:cTn id="33" presetID="0" presetClass="path" presetSubtype="0" accel="50000" decel="50000" fill="hold" nodeType="withEffect">
                                  <p:stCondLst>
                                    <p:cond delay="0"/>
                                  </p:stCondLst>
                                  <p:childTnLst>
                                    <p:animMotion origin="layout" path="M 4.72222E-6 -2.65495E-6 L -0.0533 0.10292 " pathEditMode="relative" rAng="0" ptsTypes="AA">
                                      <p:cBhvr>
                                        <p:cTn id="34" dur="2000" fill="hold"/>
                                        <p:tgtEl>
                                          <p:spTgt spid="23"/>
                                        </p:tgtEl>
                                        <p:attrNameLst>
                                          <p:attrName>ppt_x</p:attrName>
                                          <p:attrName>ppt_y</p:attrName>
                                        </p:attrNameLst>
                                      </p:cBhvr>
                                      <p:rCtr x="-2700" y="5100"/>
                                    </p:animMotion>
                                  </p:childTnLst>
                                </p:cTn>
                              </p:par>
                              <p:par>
                                <p:cTn id="35" presetID="0" presetClass="path" presetSubtype="0" accel="50000" decel="50000" fill="hold" nodeType="withEffect">
                                  <p:stCondLst>
                                    <p:cond delay="0"/>
                                  </p:stCondLst>
                                  <p:childTnLst>
                                    <p:animMotion origin="layout" path="M -3.61111E-6 2.98797E-6 L 0.04566 0.09482 " pathEditMode="relative" rAng="0" ptsTypes="AA">
                                      <p:cBhvr>
                                        <p:cTn id="36" dur="2000" fill="hold"/>
                                        <p:tgtEl>
                                          <p:spTgt spid="20"/>
                                        </p:tgtEl>
                                        <p:attrNameLst>
                                          <p:attrName>ppt_x</p:attrName>
                                          <p:attrName>ppt_y</p:attrName>
                                        </p:attrNameLst>
                                      </p:cBhvr>
                                      <p:rCtr x="2300" y="4700"/>
                                    </p:animMotion>
                                  </p:childTnLst>
                                </p:cTn>
                              </p:par>
                            </p:childTnLst>
                          </p:cTn>
                        </p:par>
                        <p:par>
                          <p:cTn id="37" fill="hold">
                            <p:stCondLst>
                              <p:cond delay="2000"/>
                            </p:stCondLst>
                            <p:childTnLst>
                              <p:par>
                                <p:cTn id="38" presetID="1"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par>
                          <p:cTn id="40" fill="hold">
                            <p:stCondLst>
                              <p:cond delay="2000"/>
                            </p:stCondLst>
                            <p:childTnLst>
                              <p:par>
                                <p:cTn id="41" presetID="1" presetClass="entr" presetSubtype="0"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animBg="1"/>
      <p:bldP spid="27" grpId="1" animBg="1"/>
      <p:bldP spid="28" grpId="0" animBg="1"/>
      <p:bldP spid="29"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6" name="TextBox 5"/>
          <p:cNvSpPr txBox="1"/>
          <p:nvPr/>
        </p:nvSpPr>
        <p:spPr>
          <a:xfrm>
            <a:off x="4709998" y="2883624"/>
            <a:ext cx="2986202" cy="461665"/>
          </a:xfrm>
          <a:prstGeom prst="rect">
            <a:avLst/>
          </a:prstGeom>
          <a:noFill/>
        </p:spPr>
        <p:txBody>
          <a:bodyPr wrap="none" rtlCol="0">
            <a:spAutoFit/>
          </a:bodyPr>
          <a:lstStyle/>
          <a:p>
            <a:r>
              <a:rPr lang="en-US" sz="2400" dirty="0" smtClean="0"/>
              <a:t>A </a:t>
            </a:r>
            <a:r>
              <a:rPr lang="en-US" sz="2400" dirty="0" smtClean="0"/>
              <a:t>YouTube data </a:t>
            </a:r>
            <a:r>
              <a:rPr lang="en-US" sz="2400" dirty="0" smtClean="0"/>
              <a:t>center</a:t>
            </a:r>
            <a:endParaRPr lang="en-US" sz="2400" dirty="0"/>
          </a:p>
        </p:txBody>
      </p:sp>
      <p:sp>
        <p:nvSpPr>
          <p:cNvPr id="10" name="TextBox 9"/>
          <p:cNvSpPr txBox="1"/>
          <p:nvPr/>
        </p:nvSpPr>
        <p:spPr>
          <a:xfrm>
            <a:off x="76200" y="4572000"/>
            <a:ext cx="2880212" cy="369332"/>
          </a:xfrm>
          <a:prstGeom prst="rect">
            <a:avLst/>
          </a:prstGeom>
          <a:noFill/>
        </p:spPr>
        <p:txBody>
          <a:bodyPr wrap="none" rtlCol="0">
            <a:spAutoFit/>
          </a:bodyPr>
          <a:lstStyle/>
          <a:p>
            <a:r>
              <a:rPr lang="en-US" dirty="0" smtClean="0"/>
              <a:t>Source: </a:t>
            </a:r>
            <a:r>
              <a:rPr lang="en-US" dirty="0"/>
              <a:t>http://bit.ly/1p07fEc</a:t>
            </a:r>
            <a:endParaRPr lang="en-US" dirty="0"/>
          </a:p>
        </p:txBody>
      </p:sp>
      <p:sp>
        <p:nvSpPr>
          <p:cNvPr id="11" name="Cloud 10"/>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13" name="Straight Connector 12"/>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1" idx="3"/>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032" name="Picture 8" descr="https://i.ytimg.com/vi/JJ44hEr5DFE/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1800" y="457200"/>
            <a:ext cx="4228606" cy="237859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596" y="4959824"/>
            <a:ext cx="3029419" cy="369332"/>
          </a:xfrm>
          <a:prstGeom prst="rect">
            <a:avLst/>
          </a:prstGeom>
          <a:noFill/>
        </p:spPr>
        <p:txBody>
          <a:bodyPr wrap="none" rtlCol="0">
            <a:spAutoFit/>
          </a:bodyPr>
          <a:lstStyle/>
          <a:p>
            <a:r>
              <a:rPr lang="en-US" dirty="0" smtClean="0"/>
              <a:t>Source: </a:t>
            </a:r>
            <a:r>
              <a:rPr lang="en-US" dirty="0"/>
              <a:t>http://bit.ly/20pOBWJ</a:t>
            </a:r>
            <a:endParaRPr lang="en-US" dirty="0"/>
          </a:p>
        </p:txBody>
      </p:sp>
      <p:sp>
        <p:nvSpPr>
          <p:cNvPr id="23" name="TextBox 22"/>
          <p:cNvSpPr txBox="1"/>
          <p:nvPr/>
        </p:nvSpPr>
        <p:spPr>
          <a:xfrm>
            <a:off x="75688" y="6394276"/>
            <a:ext cx="3169394" cy="369332"/>
          </a:xfrm>
          <a:prstGeom prst="rect">
            <a:avLst/>
          </a:prstGeom>
          <a:noFill/>
        </p:spPr>
        <p:txBody>
          <a:bodyPr wrap="none" rtlCol="0">
            <a:spAutoFit/>
          </a:bodyPr>
          <a:lstStyle/>
          <a:p>
            <a:r>
              <a:rPr lang="en-US" dirty="0" smtClean="0"/>
              <a:t>Source: </a:t>
            </a:r>
            <a:r>
              <a:rPr lang="en-US" dirty="0"/>
              <a:t>http://cnet.co/1Q9SkZ0</a:t>
            </a:r>
            <a:endParaRPr lang="en-US" dirty="0"/>
          </a:p>
        </p:txBody>
      </p:sp>
      <p:pic>
        <p:nvPicPr>
          <p:cNvPr id="1041" name="Picture 17" descr="http://cdn.flaticon.com/png/256/48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8100" y="5449608"/>
            <a:ext cx="659100" cy="6591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8394" y="5943600"/>
            <a:ext cx="2986138" cy="369332"/>
          </a:xfrm>
          <a:prstGeom prst="rect">
            <a:avLst/>
          </a:prstGeom>
          <a:noFill/>
        </p:spPr>
        <p:txBody>
          <a:bodyPr wrap="none" rtlCol="0">
            <a:spAutoFit/>
          </a:bodyPr>
          <a:lstStyle/>
          <a:p>
            <a:r>
              <a:rPr lang="en-US" dirty="0" smtClean="0"/>
              <a:t>Source: </a:t>
            </a:r>
            <a:r>
              <a:rPr lang="en-US" dirty="0"/>
              <a:t>http://bit.ly/20pOYR1</a:t>
            </a:r>
            <a:endParaRPr lang="en-US" dirty="0"/>
          </a:p>
        </p:txBody>
      </p:sp>
      <p:cxnSp>
        <p:nvCxnSpPr>
          <p:cNvPr id="19" name="Straight Connector 18"/>
          <p:cNvCxnSpPr/>
          <p:nvPr/>
        </p:nvCxnSpPr>
        <p:spPr>
          <a:xfrm>
            <a:off x="3429000" y="4069807"/>
            <a:ext cx="1371600" cy="395757"/>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2552" y="6172200"/>
            <a:ext cx="2874313" cy="369332"/>
          </a:xfrm>
          <a:prstGeom prst="rect">
            <a:avLst/>
          </a:prstGeom>
          <a:noFill/>
        </p:spPr>
        <p:txBody>
          <a:bodyPr wrap="none" rtlCol="0">
            <a:spAutoFit/>
          </a:bodyPr>
          <a:lstStyle/>
          <a:p>
            <a:r>
              <a:rPr lang="en-US" dirty="0" smtClean="0"/>
              <a:t>Source</a:t>
            </a:r>
            <a:r>
              <a:rPr lang="en-US" dirty="0"/>
              <a:t>: http://bit.ly/1KGJcsg</a:t>
            </a:r>
            <a:endParaRPr lang="en-US" dirty="0"/>
          </a:p>
        </p:txBody>
      </p:sp>
      <p:pic>
        <p:nvPicPr>
          <p:cNvPr id="32" name="Picture 8" descr="https://i.ytimg.com/vi/JJ44hEr5DFE/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90500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1333500" y="2395408"/>
            <a:ext cx="1485900" cy="719007"/>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8" descr="https://i.ytimg.com/vi/JJ44hEr5DFE/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968" y="511081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flipH="1">
            <a:off x="1617006" y="4114800"/>
            <a:ext cx="1202394" cy="996010"/>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http://i2.cdn.turner.com/cnnnext/dam/assets/130917201329-pakistan-smartphone-app-story-to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0336" y="3767177"/>
            <a:ext cx="3327328" cy="1871623"/>
          </a:xfrm>
          <a:prstGeom prst="rect">
            <a:avLst/>
          </a:prstGeom>
          <a:noFill/>
          <a:extLst>
            <a:ext uri="{909E8E84-426E-40DD-AFC4-6F175D3DCCD1}">
              <a14:hiddenFill xmlns:a14="http://schemas.microsoft.com/office/drawing/2010/main">
                <a:solidFill>
                  <a:srgbClr val="FFFFFF"/>
                </a:solidFill>
              </a14:hiddenFill>
            </a:ext>
          </a:extLst>
        </p:spPr>
      </p:pic>
      <p:sp>
        <p:nvSpPr>
          <p:cNvPr id="9" name="Trapezoid 8"/>
          <p:cNvSpPr/>
          <p:nvPr/>
        </p:nvSpPr>
        <p:spPr>
          <a:xfrm>
            <a:off x="3429000" y="1938377"/>
            <a:ext cx="5486400" cy="1752600"/>
          </a:xfrm>
          <a:prstGeom prst="trapezoid">
            <a:avLst>
              <a:gd name="adj" fmla="val 151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12"/>
          </p:nvPr>
        </p:nvSpPr>
        <p:spPr/>
        <p:txBody>
          <a:bodyPr/>
          <a:lstStyle/>
          <a:p>
            <a:fld id="{6E32B92A-CB75-4E54-8293-CBC8A13B5AFB}" type="slidenum">
              <a:rPr lang="en-US" smtClean="0"/>
              <a:t>3</a:t>
            </a:fld>
            <a:endParaRPr lang="en-US"/>
          </a:p>
        </p:txBody>
      </p:sp>
      <p:sp>
        <p:nvSpPr>
          <p:cNvPr id="85" name="Cloud 84"/>
          <p:cNvSpPr/>
          <p:nvPr/>
        </p:nvSpPr>
        <p:spPr>
          <a:xfrm>
            <a:off x="4190753" y="4335081"/>
            <a:ext cx="1790700" cy="908245"/>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Cellular network</a:t>
            </a:r>
            <a:endParaRPr lang="en-US" dirty="0">
              <a:solidFill>
                <a:schemeClr val="tx1"/>
              </a:solidFill>
            </a:endParaRPr>
          </a:p>
        </p:txBody>
      </p:sp>
      <p:pic>
        <p:nvPicPr>
          <p:cNvPr id="104" name="Picture 6" descr="http://i.istockimg.com/file_thumbview_approve/42064256/3/stock-illustration-42064256-pictogram-businessman-working-on-computer-vecto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9752" y="2758127"/>
            <a:ext cx="1135707" cy="113570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flipH="1">
            <a:off x="4423023" y="3267476"/>
            <a:ext cx="1291977" cy="11701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https://www.google.com/about/careers/files/team_data-center_image_726x726.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6422" y="3690977"/>
            <a:ext cx="5486400" cy="309082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853817" y="2099231"/>
            <a:ext cx="6029728" cy="461665"/>
          </a:xfrm>
          <a:prstGeom prst="rect">
            <a:avLst/>
          </a:prstGeom>
          <a:solidFill>
            <a:srgbClr val="002060"/>
          </a:solidFill>
          <a:ln>
            <a:solidFill>
              <a:schemeClr val="tx1"/>
            </a:solidFill>
          </a:ln>
        </p:spPr>
        <p:txBody>
          <a:bodyPr wrap="none" rtlCol="0">
            <a:spAutoFit/>
          </a:bodyPr>
          <a:lstStyle/>
          <a:p>
            <a:r>
              <a:rPr lang="en-US" sz="2400" dirty="0" smtClean="0">
                <a:solidFill>
                  <a:schemeClr val="bg1"/>
                </a:solidFill>
              </a:rPr>
              <a:t>Federated networks empower communication</a:t>
            </a:r>
            <a:endParaRPr lang="en-US" sz="2400" dirty="0">
              <a:solidFill>
                <a:schemeClr val="bg1"/>
              </a:solidFill>
            </a:endParaRPr>
          </a:p>
        </p:txBody>
      </p:sp>
      <p:pic>
        <p:nvPicPr>
          <p:cNvPr id="3" name="Picture 2" descr="laptop, laptop operating, laptop using, man using laptop, notebook, pc, personal computer ico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49980" y="3321780"/>
            <a:ext cx="640620" cy="6406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www.clker.com/cliparts/p/J/4/h/8/Y/cell-tower-md.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40048" y="4612805"/>
            <a:ext cx="688538" cy="845024"/>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p:cNvCxnSpPr/>
          <p:nvPr/>
        </p:nvCxnSpPr>
        <p:spPr>
          <a:xfrm>
            <a:off x="5981453" y="4789203"/>
            <a:ext cx="902864" cy="3552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20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hidden"/>
                                      </p:to>
                                    </p:set>
                                  </p:childTnLst>
                                </p:cTn>
                              </p:par>
                              <p:par>
                                <p:cTn id="11" presetID="1" presetClass="entr" presetSubtype="0" fill="hold" grpId="2"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1"/>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3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0"/>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6"/>
                                        </p:tgtEl>
                                        <p:attrNameLst>
                                          <p:attrName>style.visibility</p:attrName>
                                        </p:attrNameLst>
                                      </p:cBhvr>
                                      <p:to>
                                        <p:strVal val="hidden"/>
                                      </p:to>
                                    </p:set>
                                  </p:childTnLst>
                                </p:cTn>
                              </p:par>
                              <p:par>
                                <p:cTn id="38" presetID="1"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102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9"/>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026"/>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23"/>
                                        </p:tgtEl>
                                        <p:attrNameLst>
                                          <p:attrName>style.visibility</p:attrName>
                                        </p:attrNameLst>
                                      </p:cBhvr>
                                      <p:to>
                                        <p:strVal val="hidden"/>
                                      </p:to>
                                    </p:set>
                                  </p:childTnLst>
                                </p:cTn>
                              </p:par>
                              <p:par>
                                <p:cTn id="52" presetID="6" presetClass="emph" presetSubtype="0" fill="hold" nodeType="withEffect">
                                  <p:stCondLst>
                                    <p:cond delay="0"/>
                                  </p:stCondLst>
                                  <p:childTnLst>
                                    <p:animScale>
                                      <p:cBhvr>
                                        <p:cTn id="53" dur="200" fill="hold"/>
                                        <p:tgtEl>
                                          <p:spTgt spid="1032"/>
                                        </p:tgtEl>
                                      </p:cBhvr>
                                      <p:by x="25000" y="25000"/>
                                    </p:animScale>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3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5"/>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1"/>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04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85"/>
                                        </p:tgtEl>
                                        <p:attrNameLst>
                                          <p:attrName>style.visibility</p:attrName>
                                        </p:attrNameLst>
                                      </p:cBhvr>
                                      <p:to>
                                        <p:strVal val="visible"/>
                                      </p:to>
                                    </p:set>
                                  </p:childTnLst>
                                </p:cTn>
                              </p:par>
                              <p:par>
                                <p:cTn id="72" presetID="1" presetClass="exit" presetSubtype="0" fill="hold" grpId="1" nodeType="withEffect">
                                  <p:stCondLst>
                                    <p:cond delay="0"/>
                                  </p:stCondLst>
                                  <p:childTnLst>
                                    <p:set>
                                      <p:cBhvr>
                                        <p:cTn id="73" dur="1" fill="hold">
                                          <p:stCondLst>
                                            <p:cond delay="0"/>
                                          </p:stCondLst>
                                        </p:cTn>
                                        <p:tgtEl>
                                          <p:spTgt spid="31"/>
                                        </p:tgtEl>
                                        <p:attrNameLst>
                                          <p:attrName>style.visibility</p:attrName>
                                        </p:attrNameLst>
                                      </p:cBhvr>
                                      <p:to>
                                        <p:strVal val="hidden"/>
                                      </p:to>
                                    </p:set>
                                  </p:childTnLst>
                                </p:cTn>
                              </p:par>
                              <p:par>
                                <p:cTn id="74" presetID="1" presetClass="entr" presetSubtype="0"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7"/>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xit" presetSubtype="0" fill="hold" grpId="1" nodeType="clickEffect">
                                  <p:stCondLst>
                                    <p:cond delay="0"/>
                                  </p:stCondLst>
                                  <p:childTnLst>
                                    <p:set>
                                      <p:cBhvr>
                                        <p:cTn id="85" dur="1" fill="hold">
                                          <p:stCondLst>
                                            <p:cond delay="0"/>
                                          </p:stCondLst>
                                        </p:cTn>
                                        <p:tgtEl>
                                          <p:spTgt spid="37"/>
                                        </p:tgtEl>
                                        <p:attrNameLst>
                                          <p:attrName>style.visibility</p:attrName>
                                        </p:attrNameLst>
                                      </p:cBhvr>
                                      <p:to>
                                        <p:strVal val="hidden"/>
                                      </p:to>
                                    </p:set>
                                  </p:childTnLst>
                                </p:cTn>
                              </p:par>
                              <p:par>
                                <p:cTn id="86" presetID="1" presetClass="entr" presetSubtype="0" fill="hold" nodeType="withEffect">
                                  <p:stCondLst>
                                    <p:cond delay="0"/>
                                  </p:stCondLst>
                                  <p:childTnLst>
                                    <p:set>
                                      <p:cBhvr>
                                        <p:cTn id="87" dur="1" fill="hold">
                                          <p:stCondLst>
                                            <p:cond delay="0"/>
                                          </p:stCondLst>
                                        </p:cTn>
                                        <p:tgtEl>
                                          <p:spTgt spid="104"/>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 grpId="0"/>
      <p:bldP spid="10" grpId="1"/>
      <p:bldP spid="11" grpId="0" animBg="1"/>
      <p:bldP spid="21" grpId="1"/>
      <p:bldP spid="21" grpId="2"/>
      <p:bldP spid="23" grpId="0"/>
      <p:bldP spid="23" grpId="1"/>
      <p:bldP spid="31" grpId="0"/>
      <p:bldP spid="31" grpId="1"/>
      <p:bldP spid="37" grpId="0"/>
      <p:bldP spid="37" grpId="1"/>
      <p:bldP spid="9" grpId="0" animBg="1"/>
      <p:bldP spid="9" grpId="1" animBg="1"/>
      <p:bldP spid="85" grpId="0" animBg="1"/>
      <p:bldP spid="2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Workload Relocation Possible?</a:t>
            </a:r>
            <a:endParaRPr lang="en-US" dirty="0"/>
          </a:p>
        </p:txBody>
      </p:sp>
      <p:pic>
        <p:nvPicPr>
          <p:cNvPr id="4" name="Picture 3" descr="coveragecdf.eps"/>
          <p:cNvPicPr>
            <a:picLocks noChangeAspect="1"/>
          </p:cNvPicPr>
          <p:nvPr/>
        </p:nvPicPr>
        <p:blipFill>
          <a:blip r:embed="rId2" cstate="print"/>
          <a:stretch>
            <a:fillRect/>
          </a:stretch>
        </p:blipFill>
        <p:spPr>
          <a:xfrm>
            <a:off x="928687" y="1143000"/>
            <a:ext cx="7148513" cy="5099800"/>
          </a:xfrm>
          <a:prstGeom prst="rect">
            <a:avLst/>
          </a:prstGeom>
        </p:spPr>
      </p:pic>
      <p:sp>
        <p:nvSpPr>
          <p:cNvPr id="3" name="Slide Number Placeholder 2"/>
          <p:cNvSpPr>
            <a:spLocks noGrp="1"/>
          </p:cNvSpPr>
          <p:nvPr>
            <p:ph type="sldNum" sz="quarter" idx="12"/>
          </p:nvPr>
        </p:nvSpPr>
        <p:spPr/>
        <p:txBody>
          <a:bodyPr/>
          <a:lstStyle/>
          <a:p>
            <a:fld id="{6E32B92A-CB75-4E54-8293-CBC8A13B5AFB}" type="slidenum">
              <a:rPr lang="en-US" smtClean="0"/>
              <a:t>30</a:t>
            </a:fld>
            <a:endParaRPr lang="en-US"/>
          </a:p>
        </p:txBody>
      </p:sp>
    </p:spTree>
    <p:extLst>
      <p:ext uri="{BB962C8B-B14F-4D97-AF65-F5344CB8AC3E}">
        <p14:creationId xmlns:p14="http://schemas.microsoft.com/office/powerpoint/2010/main" val="15025524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Parallels With Case Study I</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17220595"/>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6" name="TextBox 5"/>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7" name="TextBox 6"/>
          <p:cNvSpPr txBox="1"/>
          <p:nvPr/>
        </p:nvSpPr>
        <p:spPr>
          <a:xfrm>
            <a:off x="391232" y="3312467"/>
            <a:ext cx="2369303" cy="461665"/>
          </a:xfrm>
          <a:prstGeom prst="rect">
            <a:avLst/>
          </a:prstGeom>
          <a:noFill/>
        </p:spPr>
        <p:txBody>
          <a:bodyPr wrap="none" rtlCol="0">
            <a:spAutoFit/>
          </a:bodyPr>
          <a:lstStyle/>
          <a:p>
            <a:r>
              <a:rPr lang="en-US" sz="2400" dirty="0">
                <a:solidFill>
                  <a:srgbClr val="FF0000"/>
                </a:solidFill>
              </a:rPr>
              <a:t>Resource pruning</a:t>
            </a:r>
          </a:p>
        </p:txBody>
      </p:sp>
      <p:sp>
        <p:nvSpPr>
          <p:cNvPr id="8" name="TextBox 7"/>
          <p:cNvSpPr txBox="1"/>
          <p:nvPr/>
        </p:nvSpPr>
        <p:spPr>
          <a:xfrm>
            <a:off x="377584" y="4267200"/>
            <a:ext cx="2112117" cy="461665"/>
          </a:xfrm>
          <a:prstGeom prst="rect">
            <a:avLst/>
          </a:prstGeom>
          <a:noFill/>
        </p:spPr>
        <p:txBody>
          <a:bodyPr wrap="none" rtlCol="0">
            <a:spAutoFit/>
          </a:bodyPr>
          <a:lstStyle/>
          <a:p>
            <a:r>
              <a:rPr lang="en-US" sz="2400" dirty="0">
                <a:solidFill>
                  <a:srgbClr val="FF0000"/>
                </a:solidFill>
              </a:rPr>
              <a:t>Transition </a:t>
            </a:r>
            <a:r>
              <a:rPr lang="en-US" sz="2400" dirty="0" smtClean="0">
                <a:solidFill>
                  <a:srgbClr val="FF0000"/>
                </a:solidFill>
              </a:rPr>
              <a:t>costs</a:t>
            </a:r>
            <a:endParaRPr lang="en-US" sz="2400" dirty="0">
              <a:solidFill>
                <a:srgbClr val="FF0000"/>
              </a:solidFill>
            </a:endParaRPr>
          </a:p>
        </p:txBody>
      </p:sp>
      <p:sp>
        <p:nvSpPr>
          <p:cNvPr id="9" name="TextBox 8"/>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10" name="TextBox 9"/>
          <p:cNvSpPr txBox="1"/>
          <p:nvPr/>
        </p:nvSpPr>
        <p:spPr>
          <a:xfrm>
            <a:off x="3276600" y="2701204"/>
            <a:ext cx="1755802" cy="461665"/>
          </a:xfrm>
          <a:prstGeom prst="rect">
            <a:avLst/>
          </a:prstGeom>
          <a:noFill/>
        </p:spPr>
        <p:txBody>
          <a:bodyPr wrap="none" rtlCol="0">
            <a:spAutoFit/>
          </a:bodyPr>
          <a:lstStyle/>
          <a:p>
            <a:r>
              <a:rPr lang="en-US" sz="2400" dirty="0"/>
              <a:t>Call hand </a:t>
            </a:r>
            <a:r>
              <a:rPr lang="en-US" sz="2400" dirty="0" smtClean="0"/>
              <a:t>off</a:t>
            </a:r>
            <a:endParaRPr lang="en-US" sz="2400" dirty="0"/>
          </a:p>
        </p:txBody>
      </p:sp>
      <p:sp>
        <p:nvSpPr>
          <p:cNvPr id="11" name="TextBox 10"/>
          <p:cNvSpPr txBox="1"/>
          <p:nvPr/>
        </p:nvSpPr>
        <p:spPr>
          <a:xfrm>
            <a:off x="3276600" y="4267199"/>
            <a:ext cx="1423788" cy="461665"/>
          </a:xfrm>
          <a:prstGeom prst="rect">
            <a:avLst/>
          </a:prstGeom>
          <a:noFill/>
        </p:spPr>
        <p:txBody>
          <a:bodyPr wrap="none" rtlCol="0">
            <a:spAutoFit/>
          </a:bodyPr>
          <a:lstStyle/>
          <a:p>
            <a:r>
              <a:rPr lang="en-US" sz="2400" dirty="0" smtClean="0"/>
              <a:t>Negligible</a:t>
            </a:r>
            <a:endParaRPr lang="en-US" sz="2400" dirty="0"/>
          </a:p>
        </p:txBody>
      </p:sp>
      <p:sp>
        <p:nvSpPr>
          <p:cNvPr id="12" name="TextBox 11"/>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13" name="TextBox 12"/>
          <p:cNvSpPr txBox="1"/>
          <p:nvPr/>
        </p:nvSpPr>
        <p:spPr>
          <a:xfrm>
            <a:off x="6070135"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14" name="TextBox 13"/>
          <p:cNvSpPr txBox="1"/>
          <p:nvPr/>
        </p:nvSpPr>
        <p:spPr>
          <a:xfrm>
            <a:off x="6072979" y="3223147"/>
            <a:ext cx="2766221" cy="830997"/>
          </a:xfrm>
          <a:prstGeom prst="rect">
            <a:avLst/>
          </a:prstGeom>
          <a:noFill/>
        </p:spPr>
        <p:txBody>
          <a:bodyPr wrap="square" rtlCol="0">
            <a:spAutoFit/>
          </a:bodyPr>
          <a:lstStyle/>
          <a:p>
            <a:r>
              <a:rPr lang="en-US" sz="2400" dirty="0"/>
              <a:t>Server shutdown / idle / </a:t>
            </a:r>
            <a:r>
              <a:rPr lang="en-US" sz="2400" dirty="0" smtClean="0"/>
              <a:t>hibernate</a:t>
            </a:r>
            <a:endParaRPr lang="en-US" sz="2400" dirty="0"/>
          </a:p>
        </p:txBody>
      </p:sp>
      <p:sp>
        <p:nvSpPr>
          <p:cNvPr id="15" name="TextBox 14"/>
          <p:cNvSpPr txBox="1"/>
          <p:nvPr/>
        </p:nvSpPr>
        <p:spPr>
          <a:xfrm>
            <a:off x="6070135" y="4062478"/>
            <a:ext cx="2388065" cy="830997"/>
          </a:xfrm>
          <a:prstGeom prst="rect">
            <a:avLst/>
          </a:prstGeom>
          <a:noFill/>
        </p:spPr>
        <p:txBody>
          <a:bodyPr wrap="square" rtlCol="0">
            <a:spAutoFit/>
          </a:bodyPr>
          <a:lstStyle/>
          <a:p>
            <a:r>
              <a:rPr lang="en-US" sz="2400" dirty="0"/>
              <a:t>(De)activation </a:t>
            </a:r>
            <a:r>
              <a:rPr lang="en-US" sz="2400" dirty="0" smtClean="0"/>
              <a:t>overheads</a:t>
            </a:r>
            <a:endParaRPr lang="en-US" sz="2400" dirty="0"/>
          </a:p>
        </p:txBody>
      </p:sp>
      <p:sp>
        <p:nvSpPr>
          <p:cNvPr id="16" name="TextBox 15"/>
          <p:cNvSpPr txBox="1"/>
          <p:nvPr/>
        </p:nvSpPr>
        <p:spPr>
          <a:xfrm>
            <a:off x="3290425" y="3407812"/>
            <a:ext cx="2363276" cy="461665"/>
          </a:xfrm>
          <a:prstGeom prst="rect">
            <a:avLst/>
          </a:prstGeom>
          <a:noFill/>
        </p:spPr>
        <p:txBody>
          <a:bodyPr wrap="none" rtlCol="0">
            <a:spAutoFit/>
          </a:bodyPr>
          <a:lstStyle/>
          <a:p>
            <a:r>
              <a:rPr lang="en-US" sz="2400" dirty="0"/>
              <a:t>BTS Power </a:t>
            </a:r>
            <a:r>
              <a:rPr lang="en-US" sz="2400" dirty="0" smtClean="0"/>
              <a:t>Saving</a:t>
            </a:r>
            <a:endParaRPr lang="en-US" sz="2400" dirty="0"/>
          </a:p>
        </p:txBody>
      </p:sp>
      <p:sp>
        <p:nvSpPr>
          <p:cNvPr id="3" name="Slide Number Placeholder 2"/>
          <p:cNvSpPr>
            <a:spLocks noGrp="1"/>
          </p:cNvSpPr>
          <p:nvPr>
            <p:ph type="sldNum" sz="quarter" idx="12"/>
          </p:nvPr>
        </p:nvSpPr>
        <p:spPr/>
        <p:txBody>
          <a:bodyPr/>
          <a:lstStyle/>
          <a:p>
            <a:fld id="{6E32B92A-CB75-4E54-8293-CBC8A13B5AFB}" type="slidenum">
              <a:rPr lang="en-US" smtClean="0"/>
              <a:t>31</a:t>
            </a:fld>
            <a:endParaRPr lang="en-US"/>
          </a:p>
        </p:txBody>
      </p:sp>
    </p:spTree>
    <p:extLst>
      <p:ext uri="{BB962C8B-B14F-4D97-AF65-F5344CB8AC3E}">
        <p14:creationId xmlns:p14="http://schemas.microsoft.com/office/powerpoint/2010/main" val="3751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 Formulation </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2971800" y="2514600"/>
                <a:ext cx="2735749" cy="1317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𝑚𝑖𝑛𝑖𝑚𝑖𝑧𝑒</m:t>
                      </m:r>
                      <m:nary>
                        <m:naryPr>
                          <m:chr m:val="∑"/>
                          <m:ctrlPr>
                            <a:rPr lang="en-US" sz="2800" i="1" smtClean="0">
                              <a:latin typeface="Cambria Math"/>
                            </a:rPr>
                          </m:ctrlPr>
                        </m:naryPr>
                        <m:sub>
                          <m:r>
                            <m:rPr>
                              <m:brk m:alnAt="23"/>
                            </m:rPr>
                            <a:rPr lang="en-US" sz="2800" b="0" i="1" smtClean="0">
                              <a:latin typeface="Cambria Math"/>
                            </a:rPr>
                            <m:t>𝑗</m:t>
                          </m:r>
                          <m:r>
                            <a:rPr lang="en-US" sz="2800" b="0" i="1" smtClean="0">
                              <a:latin typeface="Cambria Math"/>
                            </a:rPr>
                            <m:t>=1</m:t>
                          </m:r>
                        </m:sub>
                        <m:sup>
                          <m:r>
                            <a:rPr lang="en-US" sz="2800" b="0" i="1" smtClean="0">
                              <a:latin typeface="Cambria Math"/>
                            </a:rPr>
                            <m:t>𝑚</m:t>
                          </m:r>
                        </m:sup>
                        <m:e>
                          <m:sSubSup>
                            <m:sSubSupPr>
                              <m:ctrlPr>
                                <a:rPr lang="en-US" sz="2800" b="0" i="1" smtClean="0">
                                  <a:latin typeface="Cambria Math"/>
                                </a:rPr>
                              </m:ctrlPr>
                            </m:sSubSupPr>
                            <m:e>
                              <m:r>
                                <a:rPr lang="en-US" sz="2800" b="0" i="1" smtClean="0">
                                  <a:latin typeface="Cambria Math"/>
                                </a:rPr>
                                <m:t>𝑝</m:t>
                              </m:r>
                            </m:e>
                            <m:sub>
                              <m:r>
                                <a:rPr lang="en-US" sz="2800" b="0" i="1" smtClean="0">
                                  <a:latin typeface="Cambria Math"/>
                                </a:rPr>
                                <m:t>𝑖</m:t>
                              </m:r>
                            </m:sub>
                            <m:sup>
                              <m:r>
                                <a:rPr lang="en-US" sz="2800" b="0" i="1" smtClean="0">
                                  <a:latin typeface="Cambria Math"/>
                                </a:rPr>
                                <m:t>𝑗</m:t>
                              </m:r>
                            </m:sup>
                          </m:sSubSup>
                        </m:e>
                      </m:nary>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2971800" y="2514600"/>
                <a:ext cx="2735749" cy="1317348"/>
              </a:xfrm>
              <a:prstGeom prst="rect">
                <a:avLst/>
              </a:prstGeom>
              <a:blipFill rotWithShape="1">
                <a:blip r:embed="rId3"/>
                <a:stretch>
                  <a:fillRect/>
                </a:stretch>
              </a:blipFill>
            </p:spPr>
            <p:txBody>
              <a:bodyPr/>
              <a:lstStyle/>
              <a:p>
                <a:r>
                  <a:rPr lang="en-US">
                    <a:noFill/>
                  </a:rPr>
                  <a:t> </a:t>
                </a:r>
              </a:p>
            </p:txBody>
          </p:sp>
        </mc:Fallback>
      </mc:AlternateContent>
      <p:pic>
        <p:nvPicPr>
          <p:cNvPr id="20" name="Picture 2"/>
          <p:cNvPicPr>
            <a:picLocks noGrp="1" noChangeAspect="1" noChangeArrowheads="1"/>
          </p:cNvPicPr>
          <p:nvPr>
            <p:ph idx="1"/>
          </p:nvPr>
        </p:nvPicPr>
        <p:blipFill>
          <a:blip r:embed="rId4" cstate="print"/>
          <a:srcRect/>
          <a:stretch>
            <a:fillRect/>
          </a:stretch>
        </p:blipFill>
        <p:spPr bwMode="auto">
          <a:xfrm>
            <a:off x="609600" y="1295400"/>
            <a:ext cx="8084545" cy="1295400"/>
          </a:xfrm>
          <a:prstGeom prst="rect">
            <a:avLst/>
          </a:prstGeom>
          <a:noFill/>
          <a:ln w="9525">
            <a:noFill/>
            <a:miter lim="800000"/>
            <a:headEnd/>
            <a:tailEnd/>
          </a:ln>
        </p:spPr>
      </p:pic>
      <p:sp>
        <p:nvSpPr>
          <p:cNvPr id="3" name="Multiply 2"/>
          <p:cNvSpPr/>
          <p:nvPr/>
        </p:nvSpPr>
        <p:spPr>
          <a:xfrm>
            <a:off x="3817451" y="1371600"/>
            <a:ext cx="2049949" cy="1066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1752600" y="5105400"/>
            <a:ext cx="5254965" cy="523220"/>
          </a:xfrm>
          <a:prstGeom prst="rect">
            <a:avLst/>
          </a:prstGeom>
          <a:noFill/>
        </p:spPr>
        <p:txBody>
          <a:bodyPr wrap="none" rtlCol="0">
            <a:spAutoFit/>
          </a:bodyPr>
          <a:lstStyle/>
          <a:p>
            <a:r>
              <a:rPr lang="en-US" sz="2800" dirty="0" smtClean="0"/>
              <a:t>For every interval, minimize # TRXs</a:t>
            </a:r>
            <a:endParaRPr lang="en-US" sz="2800" dirty="0"/>
          </a:p>
        </p:txBody>
      </p:sp>
      <p:pic>
        <p:nvPicPr>
          <p:cNvPr id="2050" name="Picture 2" descr="http://pch.district70.org/wp-content/uploads/2015/08/Bad-Luck-Bria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4038600"/>
            <a:ext cx="4762500" cy="264795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648200" y="4114800"/>
            <a:ext cx="3902287" cy="461665"/>
          </a:xfrm>
          <a:prstGeom prst="rect">
            <a:avLst/>
          </a:prstGeom>
          <a:noFill/>
        </p:spPr>
        <p:txBody>
          <a:bodyPr wrap="none" rtlCol="0">
            <a:spAutoFit/>
          </a:bodyPr>
          <a:lstStyle/>
          <a:p>
            <a:r>
              <a:rPr lang="en-US" sz="2400" dirty="0" smtClean="0">
                <a:solidFill>
                  <a:schemeClr val="bg1"/>
                </a:solidFill>
              </a:rPr>
              <a:t>Seemingly simple formulation</a:t>
            </a:r>
            <a:endParaRPr lang="en-US" sz="2400" dirty="0">
              <a:solidFill>
                <a:schemeClr val="bg1"/>
              </a:solidFill>
            </a:endParaRPr>
          </a:p>
        </p:txBody>
      </p:sp>
      <p:sp>
        <p:nvSpPr>
          <p:cNvPr id="24" name="TextBox 23"/>
          <p:cNvSpPr txBox="1"/>
          <p:nvPr/>
        </p:nvSpPr>
        <p:spPr>
          <a:xfrm>
            <a:off x="7597578" y="6091535"/>
            <a:ext cx="1241622" cy="461665"/>
          </a:xfrm>
          <a:prstGeom prst="rect">
            <a:avLst/>
          </a:prstGeom>
          <a:noFill/>
        </p:spPr>
        <p:txBody>
          <a:bodyPr wrap="none" rtlCol="0">
            <a:spAutoFit/>
          </a:bodyPr>
          <a:lstStyle/>
          <a:p>
            <a:r>
              <a:rPr lang="en-US" sz="2400" dirty="0" smtClean="0">
                <a:solidFill>
                  <a:schemeClr val="bg1"/>
                </a:solidFill>
              </a:rPr>
              <a:t>NP-Hard</a:t>
            </a:r>
            <a:endParaRPr lang="en-US" sz="2400" dirty="0">
              <a:solidFill>
                <a:schemeClr val="bg1"/>
              </a:solidFill>
            </a:endParaRPr>
          </a:p>
        </p:txBody>
      </p:sp>
      <p:sp>
        <p:nvSpPr>
          <p:cNvPr id="5" name="Slide Number Placeholder 4"/>
          <p:cNvSpPr>
            <a:spLocks noGrp="1"/>
          </p:cNvSpPr>
          <p:nvPr>
            <p:ph type="sldNum" sz="quarter" idx="12"/>
          </p:nvPr>
        </p:nvSpPr>
        <p:spPr/>
        <p:txBody>
          <a:bodyPr/>
          <a:lstStyle/>
          <a:p>
            <a:fld id="{6E32B92A-CB75-4E54-8293-CBC8A13B5AFB}" type="slidenum">
              <a:rPr lang="en-US" smtClean="0"/>
              <a:t>32</a:t>
            </a:fld>
            <a:endParaRPr lang="en-US"/>
          </a:p>
        </p:txBody>
      </p:sp>
    </p:spTree>
    <p:extLst>
      <p:ext uri="{BB962C8B-B14F-4D97-AF65-F5344CB8AC3E}">
        <p14:creationId xmlns:p14="http://schemas.microsoft.com/office/powerpoint/2010/main" val="305984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animBg="1"/>
      <p:bldP spid="21" grpId="0"/>
      <p:bldP spid="21" grpId="1"/>
      <p:bldP spid="22"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ular Callout 11"/>
          <p:cNvSpPr/>
          <p:nvPr/>
        </p:nvSpPr>
        <p:spPr>
          <a:xfrm>
            <a:off x="6125810" y="1676400"/>
            <a:ext cx="3018190" cy="762000"/>
          </a:xfrm>
          <a:prstGeom prst="wedgeRoundRectCallout">
            <a:avLst>
              <a:gd name="adj1" fmla="val 12131"/>
              <a:gd name="adj2" fmla="val 1766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RED-BL: Minimum cardinality subset that covers J</a:t>
            </a:r>
            <a:endParaRPr lang="en-US" dirty="0"/>
          </a:p>
        </p:txBody>
      </p:sp>
      <p:sp>
        <p:nvSpPr>
          <p:cNvPr id="73" name="TextBox 72"/>
          <p:cNvSpPr txBox="1"/>
          <p:nvPr/>
        </p:nvSpPr>
        <p:spPr>
          <a:xfrm>
            <a:off x="6365894" y="2173069"/>
            <a:ext cx="2473306" cy="646331"/>
          </a:xfrm>
          <a:prstGeom prst="rect">
            <a:avLst/>
          </a:prstGeom>
          <a:solidFill>
            <a:schemeClr val="accent1">
              <a:lumMod val="40000"/>
              <a:lumOff val="60000"/>
            </a:schemeClr>
          </a:solidFill>
        </p:spPr>
        <p:txBody>
          <a:bodyPr wrap="none" rtlCol="0">
            <a:spAutoFit/>
          </a:bodyPr>
          <a:lstStyle/>
          <a:p>
            <a:pPr algn="ctr"/>
            <a:r>
              <a:rPr lang="en-US" dirty="0" smtClean="0"/>
              <a:t>Call this graph problem: </a:t>
            </a:r>
          </a:p>
          <a:p>
            <a:pPr algn="ctr"/>
            <a:r>
              <a:rPr lang="en-US" dirty="0" smtClean="0"/>
              <a:t>Modified MDS</a:t>
            </a:r>
            <a:endParaRPr lang="en-US" dirty="0"/>
          </a:p>
        </p:txBody>
      </p:sp>
      <p:sp>
        <p:nvSpPr>
          <p:cNvPr id="2" name="Title 1"/>
          <p:cNvSpPr>
            <a:spLocks noGrp="1"/>
          </p:cNvSpPr>
          <p:nvPr>
            <p:ph type="title"/>
          </p:nvPr>
        </p:nvSpPr>
        <p:spPr/>
        <p:txBody>
          <a:bodyPr/>
          <a:lstStyle/>
          <a:p>
            <a:r>
              <a:rPr lang="en-US" dirty="0" smtClean="0"/>
              <a:t>Complexity 1/2</a:t>
            </a:r>
            <a:endParaRPr lang="en-US" dirty="0"/>
          </a:p>
        </p:txBody>
      </p:sp>
      <p:sp>
        <p:nvSpPr>
          <p:cNvPr id="3" name="Content Placeholder 2"/>
          <p:cNvSpPr>
            <a:spLocks noGrp="1"/>
          </p:cNvSpPr>
          <p:nvPr>
            <p:ph idx="1"/>
          </p:nvPr>
        </p:nvSpPr>
        <p:spPr/>
        <p:txBody>
          <a:bodyPr/>
          <a:lstStyle/>
          <a:p>
            <a:r>
              <a:rPr lang="en-US" dirty="0" smtClean="0"/>
              <a:t>(</a:t>
            </a:r>
            <a:r>
              <a:rPr lang="en-US" dirty="0" smtClean="0">
                <a:latin typeface="Symbol" panose="05050102010706020507" pitchFamily="18" charset="2"/>
              </a:rPr>
              <a:t>d</a:t>
            </a:r>
            <a:r>
              <a:rPr lang="en-US" dirty="0" smtClean="0"/>
              <a:t> + 1)</a:t>
            </a:r>
            <a:r>
              <a:rPr lang="en-US" dirty="0" err="1" smtClean="0"/>
              <a:t>th</a:t>
            </a:r>
            <a:r>
              <a:rPr lang="en-US" dirty="0" smtClean="0"/>
              <a:t> call incurs a sudden jump in power</a:t>
            </a:r>
          </a:p>
          <a:p>
            <a:r>
              <a:rPr lang="en-US" dirty="0" smtClean="0"/>
              <a:t>Other calls bring a small increase in power (</a:t>
            </a:r>
            <a:r>
              <a:rPr lang="en-US" dirty="0" smtClean="0">
                <a:latin typeface="Symbol" panose="05050102010706020507" pitchFamily="18" charset="2"/>
              </a:rPr>
              <a:t>e)</a:t>
            </a:r>
            <a:endParaRPr lang="en-US" dirty="0">
              <a:latin typeface="Symbol" panose="05050102010706020507" pitchFamily="18" charset="2"/>
            </a:endParaRPr>
          </a:p>
        </p:txBody>
      </p:sp>
      <p:sp>
        <p:nvSpPr>
          <p:cNvPr id="20" name="Oval 19"/>
          <p:cNvSpPr/>
          <p:nvPr/>
        </p:nvSpPr>
        <p:spPr>
          <a:xfrm>
            <a:off x="6858000" y="2895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858000" y="3429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858000" y="39624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8580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858000" y="5029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848600" y="34290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848600" y="40386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848600" y="46482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20" idx="6"/>
            <a:endCxn id="29" idx="2"/>
          </p:cNvCxnSpPr>
          <p:nvPr/>
        </p:nvCxnSpPr>
        <p:spPr>
          <a:xfrm>
            <a:off x="7239000" y="3086100"/>
            <a:ext cx="609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2" idx="6"/>
            <a:endCxn id="30" idx="2"/>
          </p:cNvCxnSpPr>
          <p:nvPr/>
        </p:nvCxnSpPr>
        <p:spPr>
          <a:xfrm>
            <a:off x="7239000" y="3619500"/>
            <a:ext cx="609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6" idx="6"/>
            <a:endCxn id="29" idx="2"/>
          </p:cNvCxnSpPr>
          <p:nvPr/>
        </p:nvCxnSpPr>
        <p:spPr>
          <a:xfrm flipV="1">
            <a:off x="7239000" y="3619500"/>
            <a:ext cx="609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6" idx="6"/>
            <a:endCxn id="31" idx="2"/>
          </p:cNvCxnSpPr>
          <p:nvPr/>
        </p:nvCxnSpPr>
        <p:spPr>
          <a:xfrm>
            <a:off x="7239000" y="4152900"/>
            <a:ext cx="609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27" idx="6"/>
            <a:endCxn id="29" idx="2"/>
          </p:cNvCxnSpPr>
          <p:nvPr/>
        </p:nvCxnSpPr>
        <p:spPr>
          <a:xfrm flipV="1">
            <a:off x="7239000" y="3619500"/>
            <a:ext cx="6096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8" idx="6"/>
            <a:endCxn id="30" idx="2"/>
          </p:cNvCxnSpPr>
          <p:nvPr/>
        </p:nvCxnSpPr>
        <p:spPr>
          <a:xfrm flipV="1">
            <a:off x="7239000" y="4229100"/>
            <a:ext cx="609600" cy="99060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727208" y="563880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39" name="TextBox 38"/>
          <p:cNvSpPr txBox="1"/>
          <p:nvPr/>
        </p:nvSpPr>
        <p:spPr>
          <a:xfrm>
            <a:off x="7780268" y="563880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14" name="Slide Number Placeholder 13"/>
          <p:cNvSpPr>
            <a:spLocks noGrp="1"/>
          </p:cNvSpPr>
          <p:nvPr>
            <p:ph type="sldNum" sz="quarter" idx="12"/>
          </p:nvPr>
        </p:nvSpPr>
        <p:spPr/>
        <p:txBody>
          <a:bodyPr/>
          <a:lstStyle/>
          <a:p>
            <a:fld id="{6E32B92A-CB75-4E54-8293-CBC8A13B5AFB}" type="slidenum">
              <a:rPr lang="en-US" smtClean="0"/>
              <a:t>33</a:t>
            </a:fld>
            <a:endParaRPr lang="en-US"/>
          </a:p>
        </p:txBody>
      </p:sp>
      <p:cxnSp>
        <p:nvCxnSpPr>
          <p:cNvPr id="54" name="Straight Arrow Connector 53"/>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9" name="Straight Connector 58"/>
          <p:cNvCxnSpPr/>
          <p:nvPr/>
        </p:nvCxnSpPr>
        <p:spPr>
          <a:xfrm flipH="1">
            <a:off x="1519238" y="3761485"/>
            <a:ext cx="1628775" cy="23422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3148013" y="3142151"/>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533786" y="3030544"/>
            <a:ext cx="1604866" cy="369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3046045" y="5459924"/>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cxnSp>
        <p:nvCxnSpPr>
          <p:cNvPr id="64" name="Straight Connector 63"/>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135183" y="5336346"/>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68" name="TextBox 67"/>
          <p:cNvSpPr txBox="1"/>
          <p:nvPr/>
        </p:nvSpPr>
        <p:spPr>
          <a:xfrm>
            <a:off x="1369892" y="5410200"/>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sp>
        <p:nvSpPr>
          <p:cNvPr id="69" name="TextBox 68"/>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
        <p:nvSpPr>
          <p:cNvPr id="71" name="TextBox 70"/>
          <p:cNvSpPr txBox="1"/>
          <p:nvPr/>
        </p:nvSpPr>
        <p:spPr>
          <a:xfrm>
            <a:off x="1922232" y="4038600"/>
            <a:ext cx="4617611" cy="1015663"/>
          </a:xfrm>
          <a:prstGeom prst="rect">
            <a:avLst/>
          </a:prstGeom>
          <a:solidFill>
            <a:schemeClr val="accent1">
              <a:lumMod val="40000"/>
              <a:lumOff val="60000"/>
            </a:schemeClr>
          </a:solidFill>
        </p:spPr>
        <p:txBody>
          <a:bodyPr wrap="none" rtlCol="0">
            <a:spAutoFit/>
          </a:bodyPr>
          <a:lstStyle/>
          <a:p>
            <a:pPr algn="ctr"/>
            <a:r>
              <a:rPr lang="en-US" sz="2000" dirty="0" smtClean="0"/>
              <a:t>At every BTS</a:t>
            </a:r>
          </a:p>
          <a:p>
            <a:pPr algn="ctr"/>
            <a:endParaRPr lang="en-US" sz="2000" dirty="0" smtClean="0"/>
          </a:p>
          <a:p>
            <a:pPr algn="ctr"/>
            <a:r>
              <a:rPr lang="en-US" sz="2000" dirty="0" smtClean="0"/>
              <a:t>First call incurs a sudden jump in power (</a:t>
            </a:r>
            <a:r>
              <a:rPr lang="en-US" sz="2000" dirty="0" smtClean="0">
                <a:latin typeface="Symbol" panose="05050102010706020507" pitchFamily="18" charset="2"/>
              </a:rPr>
              <a:t>g</a:t>
            </a:r>
            <a:r>
              <a:rPr lang="en-US" sz="2000" dirty="0" smtClean="0"/>
              <a:t>)</a:t>
            </a:r>
            <a:endParaRPr lang="en-US" sz="2000" dirty="0"/>
          </a:p>
        </p:txBody>
      </p:sp>
      <p:sp>
        <p:nvSpPr>
          <p:cNvPr id="72" name="TextBox 71"/>
          <p:cNvSpPr txBox="1"/>
          <p:nvPr/>
        </p:nvSpPr>
        <p:spPr>
          <a:xfrm>
            <a:off x="2179175" y="3424535"/>
            <a:ext cx="5898025" cy="461665"/>
          </a:xfrm>
          <a:prstGeom prst="rect">
            <a:avLst/>
          </a:prstGeom>
          <a:solidFill>
            <a:schemeClr val="bg2">
              <a:lumMod val="25000"/>
            </a:schemeClr>
          </a:solidFill>
        </p:spPr>
        <p:txBody>
          <a:bodyPr wrap="none" rtlCol="0">
            <a:spAutoFit/>
          </a:bodyPr>
          <a:lstStyle/>
          <a:p>
            <a:r>
              <a:rPr lang="en-US" sz="2400" dirty="0" smtClean="0">
                <a:solidFill>
                  <a:schemeClr val="accent6">
                    <a:lumMod val="60000"/>
                    <a:lumOff val="40000"/>
                  </a:schemeClr>
                </a:solidFill>
              </a:rPr>
              <a:t>Optimal solution will use fewest possible BTSs</a:t>
            </a:r>
            <a:endParaRPr lang="en-US" sz="2400" dirty="0">
              <a:solidFill>
                <a:schemeClr val="accent6">
                  <a:lumMod val="60000"/>
                  <a:lumOff val="40000"/>
                </a:schemeClr>
              </a:solidFill>
            </a:endParaRPr>
          </a:p>
        </p:txBody>
      </p:sp>
      <p:sp>
        <p:nvSpPr>
          <p:cNvPr id="74" name="TextBox 73"/>
          <p:cNvSpPr txBox="1"/>
          <p:nvPr/>
        </p:nvSpPr>
        <p:spPr>
          <a:xfrm>
            <a:off x="3348435" y="1676400"/>
            <a:ext cx="2777375" cy="1015663"/>
          </a:xfrm>
          <a:prstGeom prst="rect">
            <a:avLst/>
          </a:prstGeom>
          <a:solidFill>
            <a:schemeClr val="accent1">
              <a:lumMod val="40000"/>
              <a:lumOff val="60000"/>
            </a:schemeClr>
          </a:solidFill>
        </p:spPr>
        <p:txBody>
          <a:bodyPr wrap="square" rtlCol="0">
            <a:spAutoFit/>
          </a:bodyPr>
          <a:lstStyle/>
          <a:p>
            <a:r>
              <a:rPr lang="en-US" sz="2000" dirty="0" smtClean="0"/>
              <a:t>BTS Cost:</a:t>
            </a:r>
          </a:p>
          <a:p>
            <a:r>
              <a:rPr lang="en-US" sz="2000" dirty="0" smtClean="0"/>
              <a:t>	</a:t>
            </a:r>
            <a:r>
              <a:rPr lang="en-US" sz="2000" dirty="0" smtClean="0">
                <a:solidFill>
                  <a:schemeClr val="accent6">
                    <a:lumMod val="75000"/>
                  </a:schemeClr>
                </a:solidFill>
              </a:rPr>
              <a:t>0 calls:</a:t>
            </a:r>
            <a:r>
              <a:rPr lang="en-US" sz="2000" dirty="0" smtClean="0"/>
              <a:t> 0</a:t>
            </a:r>
          </a:p>
          <a:p>
            <a:r>
              <a:rPr lang="en-US" sz="2000" dirty="0" smtClean="0"/>
              <a:t>	</a:t>
            </a:r>
            <a:r>
              <a:rPr lang="en-US" sz="2000" dirty="0" smtClean="0">
                <a:solidFill>
                  <a:schemeClr val="accent6">
                    <a:lumMod val="75000"/>
                  </a:schemeClr>
                </a:solidFill>
              </a:rPr>
              <a:t>n calls:</a:t>
            </a:r>
            <a:r>
              <a:rPr lang="en-US" sz="2000" dirty="0" smtClean="0"/>
              <a:t> </a:t>
            </a:r>
            <a:r>
              <a:rPr lang="en-US" sz="2000" dirty="0" smtClean="0">
                <a:latin typeface="Symbol" panose="05050102010706020507" pitchFamily="18" charset="2"/>
              </a:rPr>
              <a:t>g</a:t>
            </a:r>
            <a:r>
              <a:rPr lang="en-US" sz="2000" dirty="0" smtClean="0"/>
              <a:t> + n</a:t>
            </a:r>
            <a:r>
              <a:rPr lang="en-US" sz="2000" dirty="0" smtClean="0">
                <a:latin typeface="Symbol" panose="05050102010706020507" pitchFamily="18" charset="2"/>
              </a:rPr>
              <a:t>e</a:t>
            </a:r>
            <a:r>
              <a:rPr lang="en-US" sz="2000" dirty="0" smtClean="0"/>
              <a:t> </a:t>
            </a:r>
            <a:endParaRPr lang="en-US" sz="2000" dirty="0"/>
          </a:p>
        </p:txBody>
      </p:sp>
    </p:spTree>
    <p:extLst>
      <p:ext uri="{BB962C8B-B14F-4D97-AF65-F5344CB8AC3E}">
        <p14:creationId xmlns:p14="http://schemas.microsoft.com/office/powerpoint/2010/main" val="392121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hidden"/>
                                      </p:to>
                                    </p:set>
                                  </p:childTnLst>
                                </p:cTn>
                              </p:par>
                              <p:par>
                                <p:cTn id="13" presetID="1" presetClass="entr" presetSubtype="0" fill="hold" grpId="1"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9"/>
                                        </p:tgtEl>
                                        <p:attrNameLst>
                                          <p:attrName>style.visibility</p:attrName>
                                        </p:attrNameLst>
                                      </p:cBhvr>
                                      <p:to>
                                        <p:strVal val="hidden"/>
                                      </p:to>
                                    </p:set>
                                  </p:childTnLst>
                                </p:cTn>
                              </p:par>
                              <p:par>
                                <p:cTn id="21" presetID="42" presetClass="path" presetSubtype="0" accel="50000" decel="50000" fill="hold" nodeType="withEffect">
                                  <p:stCondLst>
                                    <p:cond delay="0"/>
                                  </p:stCondLst>
                                  <p:childTnLst>
                                    <p:animMotion origin="layout" path="M -8.33333E-7 4.79186E-6 L -0.18073 0.02728 " pathEditMode="relative" rAng="0" ptsTypes="AA">
                                      <p:cBhvr>
                                        <p:cTn id="22" dur="2000" fill="hold"/>
                                        <p:tgtEl>
                                          <p:spTgt spid="60"/>
                                        </p:tgtEl>
                                        <p:attrNameLst>
                                          <p:attrName>ppt_x</p:attrName>
                                          <p:attrName>ppt_y</p:attrName>
                                        </p:attrNameLst>
                                      </p:cBhvr>
                                      <p:rCtr x="-9045" y="13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par>
                                <p:cTn id="27" presetID="1" presetClass="exit"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
                                            <p:txEl>
                                              <p:pRg st="1" end="1"/>
                                            </p:txEl>
                                          </p:spTgt>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7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2"/>
                                        </p:tgtEl>
                                        <p:attrNameLst>
                                          <p:attrName>style.visibility</p:attrName>
                                        </p:attrNameLst>
                                      </p:cBhvr>
                                      <p:to>
                                        <p:strVal val="hidden"/>
                                      </p:to>
                                    </p:set>
                                  </p:childTnLst>
                                </p:cTn>
                              </p:par>
                              <p:par>
                                <p:cTn id="45" presetID="1" presetClass="entr" presetSubtype="0" fill="hold" grpId="1"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1"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1"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1" nodeType="with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24" presetClass="emph" presetSubtype="0" fill="hold" grpId="0" nodeType="clickEffect">
                                  <p:stCondLst>
                                    <p:cond delay="0"/>
                                  </p:stCondLst>
                                  <p:childTnLst>
                                    <p:animClr clrSpc="hsl" dir="cw">
                                      <p:cBhvr override="childStyle">
                                        <p:cTn id="82" dur="500" fill="hold"/>
                                        <p:tgtEl>
                                          <p:spTgt spid="29"/>
                                        </p:tgtEl>
                                        <p:attrNameLst>
                                          <p:attrName>style.color</p:attrName>
                                        </p:attrNameLst>
                                      </p:cBhvr>
                                      <p:by>
                                        <p:hsl h="0" s="-12549" l="-25098"/>
                                      </p:by>
                                    </p:animClr>
                                    <p:animClr clrSpc="hsl" dir="cw">
                                      <p:cBhvr>
                                        <p:cTn id="83" dur="500" fill="hold"/>
                                        <p:tgtEl>
                                          <p:spTgt spid="29"/>
                                        </p:tgtEl>
                                        <p:attrNameLst>
                                          <p:attrName>fillcolor</p:attrName>
                                        </p:attrNameLst>
                                      </p:cBhvr>
                                      <p:by>
                                        <p:hsl h="0" s="-12549" l="-25098"/>
                                      </p:by>
                                    </p:animClr>
                                    <p:animClr clrSpc="hsl" dir="cw">
                                      <p:cBhvr>
                                        <p:cTn id="84" dur="500" fill="hold"/>
                                        <p:tgtEl>
                                          <p:spTgt spid="29"/>
                                        </p:tgtEl>
                                        <p:attrNameLst>
                                          <p:attrName>stroke.color</p:attrName>
                                        </p:attrNameLst>
                                      </p:cBhvr>
                                      <p:by>
                                        <p:hsl h="0" s="-12549" l="-25098"/>
                                      </p:by>
                                    </p:animClr>
                                    <p:set>
                                      <p:cBhvr>
                                        <p:cTn id="85" dur="500" fill="hold"/>
                                        <p:tgtEl>
                                          <p:spTgt spid="29"/>
                                        </p:tgtEl>
                                        <p:attrNameLst>
                                          <p:attrName>fill.type</p:attrName>
                                        </p:attrNameLst>
                                      </p:cBhvr>
                                      <p:to>
                                        <p:strVal val="solid"/>
                                      </p:to>
                                    </p:set>
                                  </p:childTnLst>
                                </p:cTn>
                              </p:par>
                              <p:par>
                                <p:cTn id="86" presetID="24" presetClass="emph" presetSubtype="0" fill="hold" grpId="0" nodeType="withEffect">
                                  <p:stCondLst>
                                    <p:cond delay="0"/>
                                  </p:stCondLst>
                                  <p:childTnLst>
                                    <p:animClr clrSpc="hsl" dir="cw">
                                      <p:cBhvr override="childStyle">
                                        <p:cTn id="87" dur="500" fill="hold"/>
                                        <p:tgtEl>
                                          <p:spTgt spid="30"/>
                                        </p:tgtEl>
                                        <p:attrNameLst>
                                          <p:attrName>style.color</p:attrName>
                                        </p:attrNameLst>
                                      </p:cBhvr>
                                      <p:by>
                                        <p:hsl h="0" s="-12549" l="-25098"/>
                                      </p:by>
                                    </p:animClr>
                                    <p:animClr clrSpc="hsl" dir="cw">
                                      <p:cBhvr>
                                        <p:cTn id="88" dur="500" fill="hold"/>
                                        <p:tgtEl>
                                          <p:spTgt spid="30"/>
                                        </p:tgtEl>
                                        <p:attrNameLst>
                                          <p:attrName>fillcolor</p:attrName>
                                        </p:attrNameLst>
                                      </p:cBhvr>
                                      <p:by>
                                        <p:hsl h="0" s="-12549" l="-25098"/>
                                      </p:by>
                                    </p:animClr>
                                    <p:animClr clrSpc="hsl" dir="cw">
                                      <p:cBhvr>
                                        <p:cTn id="89" dur="500" fill="hold"/>
                                        <p:tgtEl>
                                          <p:spTgt spid="30"/>
                                        </p:tgtEl>
                                        <p:attrNameLst>
                                          <p:attrName>stroke.color</p:attrName>
                                        </p:attrNameLst>
                                      </p:cBhvr>
                                      <p:by>
                                        <p:hsl h="0" s="-12549" l="-25098"/>
                                      </p:by>
                                    </p:animClr>
                                    <p:set>
                                      <p:cBhvr>
                                        <p:cTn id="90" dur="500" fill="hold"/>
                                        <p:tgtEl>
                                          <p:spTgt spid="30"/>
                                        </p:tgtEl>
                                        <p:attrNameLst>
                                          <p:attrName>fill.type</p:attrName>
                                        </p:attrNameLst>
                                      </p:cBhvr>
                                      <p:to>
                                        <p:strVal val="solid"/>
                                      </p:to>
                                    </p:set>
                                  </p:childTnLst>
                                </p:cTn>
                              </p:par>
                              <p:par>
                                <p:cTn id="91" presetID="24" presetClass="emph" presetSubtype="0" fill="hold" nodeType="withEffect">
                                  <p:stCondLst>
                                    <p:cond delay="0"/>
                                  </p:stCondLst>
                                  <p:childTnLst>
                                    <p:animClr clrSpc="hsl" dir="cw">
                                      <p:cBhvr override="childStyle">
                                        <p:cTn id="92" dur="500" fill="hold"/>
                                        <p:tgtEl>
                                          <p:spTgt spid="32"/>
                                        </p:tgtEl>
                                        <p:attrNameLst>
                                          <p:attrName>style.color</p:attrName>
                                        </p:attrNameLst>
                                      </p:cBhvr>
                                      <p:by>
                                        <p:hsl h="0" s="-12549" l="-25098"/>
                                      </p:by>
                                    </p:animClr>
                                    <p:animClr clrSpc="hsl" dir="cw">
                                      <p:cBhvr>
                                        <p:cTn id="93" dur="500" fill="hold"/>
                                        <p:tgtEl>
                                          <p:spTgt spid="32"/>
                                        </p:tgtEl>
                                        <p:attrNameLst>
                                          <p:attrName>fillcolor</p:attrName>
                                        </p:attrNameLst>
                                      </p:cBhvr>
                                      <p:by>
                                        <p:hsl h="0" s="-12549" l="-25098"/>
                                      </p:by>
                                    </p:animClr>
                                    <p:animClr clrSpc="hsl" dir="cw">
                                      <p:cBhvr>
                                        <p:cTn id="94" dur="500" fill="hold"/>
                                        <p:tgtEl>
                                          <p:spTgt spid="32"/>
                                        </p:tgtEl>
                                        <p:attrNameLst>
                                          <p:attrName>stroke.color</p:attrName>
                                        </p:attrNameLst>
                                      </p:cBhvr>
                                      <p:by>
                                        <p:hsl h="0" s="-12549" l="-25098"/>
                                      </p:by>
                                    </p:animClr>
                                    <p:set>
                                      <p:cBhvr>
                                        <p:cTn id="95" dur="500" fill="hold"/>
                                        <p:tgtEl>
                                          <p:spTgt spid="32"/>
                                        </p:tgtEl>
                                        <p:attrNameLst>
                                          <p:attrName>fill.type</p:attrName>
                                        </p:attrNameLst>
                                      </p:cBhvr>
                                      <p:to>
                                        <p:strVal val="solid"/>
                                      </p:to>
                                    </p:set>
                                  </p:childTnLst>
                                </p:cTn>
                              </p:par>
                              <p:par>
                                <p:cTn id="96" presetID="24" presetClass="emph" presetSubtype="0" fill="hold" grpId="0" nodeType="withEffect">
                                  <p:stCondLst>
                                    <p:cond delay="0"/>
                                  </p:stCondLst>
                                  <p:childTnLst>
                                    <p:animClr clrSpc="hsl" dir="cw">
                                      <p:cBhvr override="childStyle">
                                        <p:cTn id="97" dur="500" fill="hold"/>
                                        <p:tgtEl>
                                          <p:spTgt spid="20"/>
                                        </p:tgtEl>
                                        <p:attrNameLst>
                                          <p:attrName>style.color</p:attrName>
                                        </p:attrNameLst>
                                      </p:cBhvr>
                                      <p:by>
                                        <p:hsl h="0" s="-12549" l="-25098"/>
                                      </p:by>
                                    </p:animClr>
                                    <p:animClr clrSpc="hsl" dir="cw">
                                      <p:cBhvr>
                                        <p:cTn id="98" dur="500" fill="hold"/>
                                        <p:tgtEl>
                                          <p:spTgt spid="20"/>
                                        </p:tgtEl>
                                        <p:attrNameLst>
                                          <p:attrName>fillcolor</p:attrName>
                                        </p:attrNameLst>
                                      </p:cBhvr>
                                      <p:by>
                                        <p:hsl h="0" s="-12549" l="-25098"/>
                                      </p:by>
                                    </p:animClr>
                                    <p:animClr clrSpc="hsl" dir="cw">
                                      <p:cBhvr>
                                        <p:cTn id="99" dur="500" fill="hold"/>
                                        <p:tgtEl>
                                          <p:spTgt spid="20"/>
                                        </p:tgtEl>
                                        <p:attrNameLst>
                                          <p:attrName>stroke.color</p:attrName>
                                        </p:attrNameLst>
                                      </p:cBhvr>
                                      <p:by>
                                        <p:hsl h="0" s="-12549" l="-25098"/>
                                      </p:by>
                                    </p:animClr>
                                    <p:set>
                                      <p:cBhvr>
                                        <p:cTn id="100" dur="500" fill="hold"/>
                                        <p:tgtEl>
                                          <p:spTgt spid="20"/>
                                        </p:tgtEl>
                                        <p:attrNameLst>
                                          <p:attrName>fill.type</p:attrName>
                                        </p:attrNameLst>
                                      </p:cBhvr>
                                      <p:to>
                                        <p:strVal val="solid"/>
                                      </p:to>
                                    </p:set>
                                  </p:childTnLst>
                                </p:cTn>
                              </p:par>
                              <p:par>
                                <p:cTn id="101" presetID="24" presetClass="emph" presetSubtype="0" fill="hold" nodeType="withEffect">
                                  <p:stCondLst>
                                    <p:cond delay="0"/>
                                  </p:stCondLst>
                                  <p:childTnLst>
                                    <p:animClr clrSpc="hsl" dir="cw">
                                      <p:cBhvr override="childStyle">
                                        <p:cTn id="102" dur="500" fill="hold"/>
                                        <p:tgtEl>
                                          <p:spTgt spid="34"/>
                                        </p:tgtEl>
                                        <p:attrNameLst>
                                          <p:attrName>style.color</p:attrName>
                                        </p:attrNameLst>
                                      </p:cBhvr>
                                      <p:by>
                                        <p:hsl h="0" s="-12549" l="-25098"/>
                                      </p:by>
                                    </p:animClr>
                                    <p:animClr clrSpc="hsl" dir="cw">
                                      <p:cBhvr>
                                        <p:cTn id="103" dur="500" fill="hold"/>
                                        <p:tgtEl>
                                          <p:spTgt spid="34"/>
                                        </p:tgtEl>
                                        <p:attrNameLst>
                                          <p:attrName>fillcolor</p:attrName>
                                        </p:attrNameLst>
                                      </p:cBhvr>
                                      <p:by>
                                        <p:hsl h="0" s="-12549" l="-25098"/>
                                      </p:by>
                                    </p:animClr>
                                    <p:animClr clrSpc="hsl" dir="cw">
                                      <p:cBhvr>
                                        <p:cTn id="104" dur="500" fill="hold"/>
                                        <p:tgtEl>
                                          <p:spTgt spid="34"/>
                                        </p:tgtEl>
                                        <p:attrNameLst>
                                          <p:attrName>stroke.color</p:attrName>
                                        </p:attrNameLst>
                                      </p:cBhvr>
                                      <p:by>
                                        <p:hsl h="0" s="-12549" l="-25098"/>
                                      </p:by>
                                    </p:animClr>
                                    <p:set>
                                      <p:cBhvr>
                                        <p:cTn id="105" dur="500" fill="hold"/>
                                        <p:tgtEl>
                                          <p:spTgt spid="34"/>
                                        </p:tgtEl>
                                        <p:attrNameLst>
                                          <p:attrName>fill.type</p:attrName>
                                        </p:attrNameLst>
                                      </p:cBhvr>
                                      <p:to>
                                        <p:strVal val="solid"/>
                                      </p:to>
                                    </p:set>
                                  </p:childTnLst>
                                </p:cTn>
                              </p:par>
                              <p:par>
                                <p:cTn id="106" presetID="24" presetClass="emph" presetSubtype="0" fill="hold" grpId="0" nodeType="withEffect">
                                  <p:stCondLst>
                                    <p:cond delay="0"/>
                                  </p:stCondLst>
                                  <p:childTnLst>
                                    <p:animClr clrSpc="hsl" dir="cw">
                                      <p:cBhvr override="childStyle">
                                        <p:cTn id="107" dur="500" fill="hold"/>
                                        <p:tgtEl>
                                          <p:spTgt spid="26"/>
                                        </p:tgtEl>
                                        <p:attrNameLst>
                                          <p:attrName>style.color</p:attrName>
                                        </p:attrNameLst>
                                      </p:cBhvr>
                                      <p:by>
                                        <p:hsl h="0" s="-12549" l="-25098"/>
                                      </p:by>
                                    </p:animClr>
                                    <p:animClr clrSpc="hsl" dir="cw">
                                      <p:cBhvr>
                                        <p:cTn id="108" dur="500" fill="hold"/>
                                        <p:tgtEl>
                                          <p:spTgt spid="26"/>
                                        </p:tgtEl>
                                        <p:attrNameLst>
                                          <p:attrName>fillcolor</p:attrName>
                                        </p:attrNameLst>
                                      </p:cBhvr>
                                      <p:by>
                                        <p:hsl h="0" s="-12549" l="-25098"/>
                                      </p:by>
                                    </p:animClr>
                                    <p:animClr clrSpc="hsl" dir="cw">
                                      <p:cBhvr>
                                        <p:cTn id="109" dur="500" fill="hold"/>
                                        <p:tgtEl>
                                          <p:spTgt spid="26"/>
                                        </p:tgtEl>
                                        <p:attrNameLst>
                                          <p:attrName>stroke.color</p:attrName>
                                        </p:attrNameLst>
                                      </p:cBhvr>
                                      <p:by>
                                        <p:hsl h="0" s="-12549" l="-25098"/>
                                      </p:by>
                                    </p:animClr>
                                    <p:set>
                                      <p:cBhvr>
                                        <p:cTn id="110" dur="500" fill="hold"/>
                                        <p:tgtEl>
                                          <p:spTgt spid="26"/>
                                        </p:tgtEl>
                                        <p:attrNameLst>
                                          <p:attrName>fill.type</p:attrName>
                                        </p:attrNameLst>
                                      </p:cBhvr>
                                      <p:to>
                                        <p:strVal val="solid"/>
                                      </p:to>
                                    </p:set>
                                  </p:childTnLst>
                                </p:cTn>
                              </p:par>
                              <p:par>
                                <p:cTn id="111" presetID="24" presetClass="emph" presetSubtype="0" fill="hold" nodeType="withEffect">
                                  <p:stCondLst>
                                    <p:cond delay="0"/>
                                  </p:stCondLst>
                                  <p:childTnLst>
                                    <p:animClr clrSpc="hsl" dir="cw">
                                      <p:cBhvr override="childStyle">
                                        <p:cTn id="112" dur="500" fill="hold"/>
                                        <p:tgtEl>
                                          <p:spTgt spid="36"/>
                                        </p:tgtEl>
                                        <p:attrNameLst>
                                          <p:attrName>style.color</p:attrName>
                                        </p:attrNameLst>
                                      </p:cBhvr>
                                      <p:by>
                                        <p:hsl h="0" s="-12549" l="-25098"/>
                                      </p:by>
                                    </p:animClr>
                                    <p:animClr clrSpc="hsl" dir="cw">
                                      <p:cBhvr>
                                        <p:cTn id="113" dur="500" fill="hold"/>
                                        <p:tgtEl>
                                          <p:spTgt spid="36"/>
                                        </p:tgtEl>
                                        <p:attrNameLst>
                                          <p:attrName>fillcolor</p:attrName>
                                        </p:attrNameLst>
                                      </p:cBhvr>
                                      <p:by>
                                        <p:hsl h="0" s="-12549" l="-25098"/>
                                      </p:by>
                                    </p:animClr>
                                    <p:animClr clrSpc="hsl" dir="cw">
                                      <p:cBhvr>
                                        <p:cTn id="114" dur="500" fill="hold"/>
                                        <p:tgtEl>
                                          <p:spTgt spid="36"/>
                                        </p:tgtEl>
                                        <p:attrNameLst>
                                          <p:attrName>stroke.color</p:attrName>
                                        </p:attrNameLst>
                                      </p:cBhvr>
                                      <p:by>
                                        <p:hsl h="0" s="-12549" l="-25098"/>
                                      </p:by>
                                    </p:animClr>
                                    <p:set>
                                      <p:cBhvr>
                                        <p:cTn id="115" dur="500" fill="hold"/>
                                        <p:tgtEl>
                                          <p:spTgt spid="36"/>
                                        </p:tgtEl>
                                        <p:attrNameLst>
                                          <p:attrName>fill.type</p:attrName>
                                        </p:attrNameLst>
                                      </p:cBhvr>
                                      <p:to>
                                        <p:strVal val="solid"/>
                                      </p:to>
                                    </p:set>
                                  </p:childTnLst>
                                </p:cTn>
                              </p:par>
                              <p:par>
                                <p:cTn id="116" presetID="24" presetClass="emph" presetSubtype="0" fill="hold" grpId="0" nodeType="withEffect">
                                  <p:stCondLst>
                                    <p:cond delay="0"/>
                                  </p:stCondLst>
                                  <p:childTnLst>
                                    <p:animClr clrSpc="hsl" dir="cw">
                                      <p:cBhvr override="childStyle">
                                        <p:cTn id="117" dur="500" fill="hold"/>
                                        <p:tgtEl>
                                          <p:spTgt spid="27"/>
                                        </p:tgtEl>
                                        <p:attrNameLst>
                                          <p:attrName>style.color</p:attrName>
                                        </p:attrNameLst>
                                      </p:cBhvr>
                                      <p:by>
                                        <p:hsl h="0" s="-12549" l="-25098"/>
                                      </p:by>
                                    </p:animClr>
                                    <p:animClr clrSpc="hsl" dir="cw">
                                      <p:cBhvr>
                                        <p:cTn id="118" dur="500" fill="hold"/>
                                        <p:tgtEl>
                                          <p:spTgt spid="27"/>
                                        </p:tgtEl>
                                        <p:attrNameLst>
                                          <p:attrName>fillcolor</p:attrName>
                                        </p:attrNameLst>
                                      </p:cBhvr>
                                      <p:by>
                                        <p:hsl h="0" s="-12549" l="-25098"/>
                                      </p:by>
                                    </p:animClr>
                                    <p:animClr clrSpc="hsl" dir="cw">
                                      <p:cBhvr>
                                        <p:cTn id="119" dur="500" fill="hold"/>
                                        <p:tgtEl>
                                          <p:spTgt spid="27"/>
                                        </p:tgtEl>
                                        <p:attrNameLst>
                                          <p:attrName>stroke.color</p:attrName>
                                        </p:attrNameLst>
                                      </p:cBhvr>
                                      <p:by>
                                        <p:hsl h="0" s="-12549" l="-25098"/>
                                      </p:by>
                                    </p:animClr>
                                    <p:set>
                                      <p:cBhvr>
                                        <p:cTn id="120" dur="500" fill="hold"/>
                                        <p:tgtEl>
                                          <p:spTgt spid="27"/>
                                        </p:tgtEl>
                                        <p:attrNameLst>
                                          <p:attrName>fill.type</p:attrName>
                                        </p:attrNameLst>
                                      </p:cBhvr>
                                      <p:to>
                                        <p:strVal val="solid"/>
                                      </p:to>
                                    </p:set>
                                  </p:childTnLst>
                                </p:cTn>
                              </p:par>
                              <p:par>
                                <p:cTn id="121" presetID="24" presetClass="emph" presetSubtype="0" fill="hold" nodeType="withEffect">
                                  <p:stCondLst>
                                    <p:cond delay="0"/>
                                  </p:stCondLst>
                                  <p:childTnLst>
                                    <p:animClr clrSpc="hsl" dir="cw">
                                      <p:cBhvr override="childStyle">
                                        <p:cTn id="122" dur="500" fill="hold"/>
                                        <p:tgtEl>
                                          <p:spTgt spid="37"/>
                                        </p:tgtEl>
                                        <p:attrNameLst>
                                          <p:attrName>style.color</p:attrName>
                                        </p:attrNameLst>
                                      </p:cBhvr>
                                      <p:by>
                                        <p:hsl h="0" s="-12549" l="-25098"/>
                                      </p:by>
                                    </p:animClr>
                                    <p:animClr clrSpc="hsl" dir="cw">
                                      <p:cBhvr>
                                        <p:cTn id="123" dur="500" fill="hold"/>
                                        <p:tgtEl>
                                          <p:spTgt spid="37"/>
                                        </p:tgtEl>
                                        <p:attrNameLst>
                                          <p:attrName>fillcolor</p:attrName>
                                        </p:attrNameLst>
                                      </p:cBhvr>
                                      <p:by>
                                        <p:hsl h="0" s="-12549" l="-25098"/>
                                      </p:by>
                                    </p:animClr>
                                    <p:animClr clrSpc="hsl" dir="cw">
                                      <p:cBhvr>
                                        <p:cTn id="124" dur="500" fill="hold"/>
                                        <p:tgtEl>
                                          <p:spTgt spid="37"/>
                                        </p:tgtEl>
                                        <p:attrNameLst>
                                          <p:attrName>stroke.color</p:attrName>
                                        </p:attrNameLst>
                                      </p:cBhvr>
                                      <p:by>
                                        <p:hsl h="0" s="-12549" l="-25098"/>
                                      </p:by>
                                    </p:animClr>
                                    <p:set>
                                      <p:cBhvr>
                                        <p:cTn id="125" dur="500" fill="hold"/>
                                        <p:tgtEl>
                                          <p:spTgt spid="37"/>
                                        </p:tgtEl>
                                        <p:attrNameLst>
                                          <p:attrName>fill.type</p:attrName>
                                        </p:attrNameLst>
                                      </p:cBhvr>
                                      <p:to>
                                        <p:strVal val="solid"/>
                                      </p:to>
                                    </p:set>
                                  </p:childTnLst>
                                </p:cTn>
                              </p:par>
                              <p:par>
                                <p:cTn id="126" presetID="24" presetClass="emph" presetSubtype="0" fill="hold" grpId="0" nodeType="withEffect">
                                  <p:stCondLst>
                                    <p:cond delay="0"/>
                                  </p:stCondLst>
                                  <p:childTnLst>
                                    <p:animClr clrSpc="hsl" dir="cw">
                                      <p:cBhvr override="childStyle">
                                        <p:cTn id="127" dur="500" fill="hold"/>
                                        <p:tgtEl>
                                          <p:spTgt spid="28"/>
                                        </p:tgtEl>
                                        <p:attrNameLst>
                                          <p:attrName>style.color</p:attrName>
                                        </p:attrNameLst>
                                      </p:cBhvr>
                                      <p:by>
                                        <p:hsl h="0" s="-12549" l="-25098"/>
                                      </p:by>
                                    </p:animClr>
                                    <p:animClr clrSpc="hsl" dir="cw">
                                      <p:cBhvr>
                                        <p:cTn id="128" dur="500" fill="hold"/>
                                        <p:tgtEl>
                                          <p:spTgt spid="28"/>
                                        </p:tgtEl>
                                        <p:attrNameLst>
                                          <p:attrName>fillcolor</p:attrName>
                                        </p:attrNameLst>
                                      </p:cBhvr>
                                      <p:by>
                                        <p:hsl h="0" s="-12549" l="-25098"/>
                                      </p:by>
                                    </p:animClr>
                                    <p:animClr clrSpc="hsl" dir="cw">
                                      <p:cBhvr>
                                        <p:cTn id="129" dur="500" fill="hold"/>
                                        <p:tgtEl>
                                          <p:spTgt spid="28"/>
                                        </p:tgtEl>
                                        <p:attrNameLst>
                                          <p:attrName>stroke.color</p:attrName>
                                        </p:attrNameLst>
                                      </p:cBhvr>
                                      <p:by>
                                        <p:hsl h="0" s="-12549" l="-25098"/>
                                      </p:by>
                                    </p:animClr>
                                    <p:set>
                                      <p:cBhvr>
                                        <p:cTn id="130" dur="500" fill="hold"/>
                                        <p:tgtEl>
                                          <p:spTgt spid="28"/>
                                        </p:tgtEl>
                                        <p:attrNameLst>
                                          <p:attrName>fill.type</p:attrName>
                                        </p:attrNameLst>
                                      </p:cBhvr>
                                      <p:to>
                                        <p:strVal val="solid"/>
                                      </p:to>
                                    </p:set>
                                  </p:childTnLst>
                                </p:cTn>
                              </p:par>
                              <p:par>
                                <p:cTn id="131" presetID="24" presetClass="emph" presetSubtype="0" fill="hold" nodeType="withEffect">
                                  <p:stCondLst>
                                    <p:cond delay="0"/>
                                  </p:stCondLst>
                                  <p:childTnLst>
                                    <p:animClr clrSpc="hsl" dir="cw">
                                      <p:cBhvr override="childStyle">
                                        <p:cTn id="132" dur="500" fill="hold"/>
                                        <p:tgtEl>
                                          <p:spTgt spid="33"/>
                                        </p:tgtEl>
                                        <p:attrNameLst>
                                          <p:attrName>style.color</p:attrName>
                                        </p:attrNameLst>
                                      </p:cBhvr>
                                      <p:by>
                                        <p:hsl h="0" s="-12549" l="-25098"/>
                                      </p:by>
                                    </p:animClr>
                                    <p:animClr clrSpc="hsl" dir="cw">
                                      <p:cBhvr>
                                        <p:cTn id="133" dur="500" fill="hold"/>
                                        <p:tgtEl>
                                          <p:spTgt spid="33"/>
                                        </p:tgtEl>
                                        <p:attrNameLst>
                                          <p:attrName>fillcolor</p:attrName>
                                        </p:attrNameLst>
                                      </p:cBhvr>
                                      <p:by>
                                        <p:hsl h="0" s="-12549" l="-25098"/>
                                      </p:by>
                                    </p:animClr>
                                    <p:animClr clrSpc="hsl" dir="cw">
                                      <p:cBhvr>
                                        <p:cTn id="134" dur="500" fill="hold"/>
                                        <p:tgtEl>
                                          <p:spTgt spid="33"/>
                                        </p:tgtEl>
                                        <p:attrNameLst>
                                          <p:attrName>stroke.color</p:attrName>
                                        </p:attrNameLst>
                                      </p:cBhvr>
                                      <p:by>
                                        <p:hsl h="0" s="-12549" l="-25098"/>
                                      </p:by>
                                    </p:animClr>
                                    <p:set>
                                      <p:cBhvr>
                                        <p:cTn id="135" dur="500" fill="hold"/>
                                        <p:tgtEl>
                                          <p:spTgt spid="33"/>
                                        </p:tgtEl>
                                        <p:attrNameLst>
                                          <p:attrName>fill.type</p:attrName>
                                        </p:attrNameLst>
                                      </p:cBhvr>
                                      <p:to>
                                        <p:strVal val="solid"/>
                                      </p:to>
                                    </p:set>
                                  </p:childTnLst>
                                </p:cTn>
                              </p:par>
                              <p:par>
                                <p:cTn id="136" presetID="24" presetClass="emph" presetSubtype="0" fill="hold" grpId="0" nodeType="withEffect">
                                  <p:stCondLst>
                                    <p:cond delay="0"/>
                                  </p:stCondLst>
                                  <p:childTnLst>
                                    <p:animClr clrSpc="hsl" dir="cw">
                                      <p:cBhvr override="childStyle">
                                        <p:cTn id="137" dur="500" fill="hold"/>
                                        <p:tgtEl>
                                          <p:spTgt spid="22"/>
                                        </p:tgtEl>
                                        <p:attrNameLst>
                                          <p:attrName>style.color</p:attrName>
                                        </p:attrNameLst>
                                      </p:cBhvr>
                                      <p:by>
                                        <p:hsl h="0" s="-12549" l="-25098"/>
                                      </p:by>
                                    </p:animClr>
                                    <p:animClr clrSpc="hsl" dir="cw">
                                      <p:cBhvr>
                                        <p:cTn id="138" dur="500" fill="hold"/>
                                        <p:tgtEl>
                                          <p:spTgt spid="22"/>
                                        </p:tgtEl>
                                        <p:attrNameLst>
                                          <p:attrName>fillcolor</p:attrName>
                                        </p:attrNameLst>
                                      </p:cBhvr>
                                      <p:by>
                                        <p:hsl h="0" s="-12549" l="-25098"/>
                                      </p:by>
                                    </p:animClr>
                                    <p:animClr clrSpc="hsl" dir="cw">
                                      <p:cBhvr>
                                        <p:cTn id="139" dur="500" fill="hold"/>
                                        <p:tgtEl>
                                          <p:spTgt spid="22"/>
                                        </p:tgtEl>
                                        <p:attrNameLst>
                                          <p:attrName>stroke.color</p:attrName>
                                        </p:attrNameLst>
                                      </p:cBhvr>
                                      <p:by>
                                        <p:hsl h="0" s="-12549" l="-25098"/>
                                      </p:by>
                                    </p:animClr>
                                    <p:set>
                                      <p:cBhvr>
                                        <p:cTn id="140" dur="500" fill="hold"/>
                                        <p:tgtEl>
                                          <p:spTgt spid="22"/>
                                        </p:tgtEl>
                                        <p:attrNameLst>
                                          <p:attrName>fill.type</p:attrName>
                                        </p:attrNameLst>
                                      </p:cBhvr>
                                      <p:to>
                                        <p:strVal val="solid"/>
                                      </p:to>
                                    </p:set>
                                  </p:childTnLst>
                                </p:cTn>
                              </p:par>
                              <p:par>
                                <p:cTn id="141" presetID="1" presetClass="entr" presetSubtype="0" fill="hold" grpId="0" nodeType="withEffect">
                                  <p:stCondLst>
                                    <p:cond delay="0"/>
                                  </p:stCondLst>
                                  <p:childTnLst>
                                    <p:set>
                                      <p:cBhvr>
                                        <p:cTn id="142" dur="1" fill="hold">
                                          <p:stCondLst>
                                            <p:cond delay="0"/>
                                          </p:stCondLst>
                                        </p:cTn>
                                        <p:tgtEl>
                                          <p:spTgt spid="1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12"/>
                                        </p:tgtEl>
                                        <p:attrNameLst>
                                          <p:attrName>style.visibility</p:attrName>
                                        </p:attrNameLst>
                                      </p:cBhvr>
                                      <p:to>
                                        <p:strVal val="hidden"/>
                                      </p:to>
                                    </p:set>
                                  </p:childTnLst>
                                </p:cTn>
                              </p:par>
                              <p:par>
                                <p:cTn id="147" presetID="1" presetClass="entr" presetSubtype="0" fill="hold" grpId="0" nodeType="withEffect">
                                  <p:stCondLst>
                                    <p:cond delay="0"/>
                                  </p:stCondLst>
                                  <p:childTnLst>
                                    <p:set>
                                      <p:cBhvr>
                                        <p:cTn id="14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73" grpId="0" animBg="1"/>
      <p:bldP spid="3" grpId="0" build="p"/>
      <p:bldP spid="20" grpId="0" animBg="1"/>
      <p:bldP spid="20" grpId="1" animBg="1"/>
      <p:bldP spid="22" grpId="0" animBg="1"/>
      <p:bldP spid="22"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8" grpId="0"/>
      <p:bldP spid="39" grpId="0"/>
      <p:bldP spid="62" grpId="1" animBg="1"/>
      <p:bldP spid="63" grpId="0"/>
      <p:bldP spid="68" grpId="1"/>
      <p:bldP spid="69" grpId="0" animBg="1"/>
      <p:bldP spid="71" grpId="0" animBg="1"/>
      <p:bldP spid="71" grpId="1" animBg="1"/>
      <p:bldP spid="72" grpId="0" animBg="1"/>
      <p:bldP spid="72" grpId="1" animBg="1"/>
      <p:bldP spid="74" grpId="0" animBg="1"/>
      <p:bldP spid="74"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2/2</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34</a:t>
            </a:fld>
            <a:endParaRPr lang="en-US"/>
          </a:p>
        </p:txBody>
      </p:sp>
      <p:sp>
        <p:nvSpPr>
          <p:cNvPr id="5" name="Oval 4"/>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p:cNvSpPr/>
          <p:nvPr/>
        </p:nvSpPr>
        <p:spPr>
          <a:xfrm>
            <a:off x="2590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8" name="Oval 7"/>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p:cNvCxnSpPr>
            <a:stCxn id="6" idx="6"/>
            <a:endCxn id="7" idx="2"/>
          </p:cNvCxnSpPr>
          <p:nvPr/>
        </p:nvCxnSpPr>
        <p:spPr>
          <a:xfrm>
            <a:off x="1524000" y="3886200"/>
            <a:ext cx="1066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5"/>
            <a:endCxn id="7" idx="0"/>
          </p:cNvCxnSpPr>
          <p:nvPr/>
        </p:nvCxnSpPr>
        <p:spPr>
          <a:xfrm>
            <a:off x="2142845" y="2981045"/>
            <a:ext cx="6765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7" idx="4"/>
            <a:endCxn id="8" idx="0"/>
          </p:cNvCxnSpPr>
          <p:nvPr/>
        </p:nvCxnSpPr>
        <p:spPr>
          <a:xfrm>
            <a:off x="2819400" y="4114800"/>
            <a:ext cx="0" cy="685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8" name="TextBox 17"/>
          <p:cNvSpPr txBox="1"/>
          <p:nvPr/>
        </p:nvSpPr>
        <p:spPr>
          <a:xfrm>
            <a:off x="304800" y="5867400"/>
            <a:ext cx="5410199" cy="707886"/>
          </a:xfrm>
          <a:prstGeom prst="rect">
            <a:avLst/>
          </a:prstGeom>
          <a:solidFill>
            <a:schemeClr val="bg1">
              <a:lumMod val="85000"/>
            </a:schemeClr>
          </a:solidFill>
        </p:spPr>
        <p:txBody>
          <a:bodyPr wrap="square" rtlCol="0">
            <a:spAutoFit/>
          </a:bodyPr>
          <a:lstStyle/>
          <a:p>
            <a:r>
              <a:rPr lang="en-US" sz="2000" dirty="0" smtClean="0"/>
              <a:t>Smallest subset </a:t>
            </a:r>
            <a:r>
              <a:rPr lang="en-US" sz="2000" dirty="0" smtClean="0">
                <a:solidFill>
                  <a:srgbClr val="0070C0"/>
                </a:solidFill>
              </a:rPr>
              <a:t>V’</a:t>
            </a:r>
            <a:r>
              <a:rPr lang="en-US" sz="2000" dirty="0" smtClean="0"/>
              <a:t> of vertices </a:t>
            </a:r>
            <a:r>
              <a:rPr lang="en-US" sz="2000" dirty="0" smtClean="0">
                <a:solidFill>
                  <a:srgbClr val="FF0000"/>
                </a:solidFill>
              </a:rPr>
              <a:t>V</a:t>
            </a:r>
            <a:r>
              <a:rPr lang="en-US" sz="2000" dirty="0" smtClean="0"/>
              <a:t> such that every other vertex is adjacent to at least one vertex in </a:t>
            </a:r>
            <a:r>
              <a:rPr lang="en-US" sz="2000" dirty="0" smtClean="0">
                <a:solidFill>
                  <a:srgbClr val="0070C0"/>
                </a:solidFill>
              </a:rPr>
              <a:t>V’</a:t>
            </a:r>
            <a:endParaRPr lang="en-US" sz="2000" dirty="0">
              <a:solidFill>
                <a:srgbClr val="0070C0"/>
              </a:solidFill>
            </a:endParaRPr>
          </a:p>
        </p:txBody>
      </p:sp>
      <p:sp>
        <p:nvSpPr>
          <p:cNvPr id="19" name="Oval 18"/>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20" name="Oval 19"/>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21" name="Oval 20"/>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2" name="Oval 21"/>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3" name="Oval 22"/>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4" name="Oval 23"/>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5" name="Oval 24"/>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6" name="Oval 25"/>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8" name="Straight Connector 27"/>
          <p:cNvCxnSpPr>
            <a:stCxn id="19" idx="6"/>
            <a:endCxn id="23" idx="2"/>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0" idx="6"/>
            <a:endCxn id="24" idx="2"/>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1" idx="6"/>
            <a:endCxn id="25" idx="2"/>
          </p:cNvCxnSpPr>
          <p:nvPr/>
        </p:nvCxnSpPr>
        <p:spPr>
          <a:xfrm>
            <a:off x="5312391" y="38350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2" idx="6"/>
            <a:endCxn id="26" idx="2"/>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dirty="0" smtClean="0"/>
              <a:t>Make two copies of vertices</a:t>
            </a:r>
          </a:p>
          <a:p>
            <a:pPr marL="342900" indent="-342900">
              <a:buFont typeface="+mj-lt"/>
              <a:buAutoNum type="arabicPeriod"/>
            </a:pPr>
            <a:r>
              <a:rPr lang="en-US" dirty="0" smtClean="0"/>
              <a:t>Place edges between each vertex and its copy</a:t>
            </a:r>
          </a:p>
          <a:p>
            <a:pPr marL="342900" indent="-342900">
              <a:buFont typeface="+mj-lt"/>
              <a:buAutoNum type="arabicPeriod"/>
            </a:pPr>
            <a:r>
              <a:rPr lang="en-US" dirty="0" smtClean="0"/>
              <a:t>Replicate other edges in original graph</a:t>
            </a:r>
          </a:p>
          <a:p>
            <a:pPr marL="342900" indent="-342900">
              <a:buFont typeface="+mj-lt"/>
              <a:buAutoNum type="arabicPeriod"/>
            </a:pPr>
            <a:r>
              <a:rPr lang="en-US" dirty="0" smtClean="0"/>
              <a:t>Solve Modified MDS on new graph</a:t>
            </a:r>
            <a:endParaRPr lang="en-US" dirty="0"/>
          </a:p>
        </p:txBody>
      </p:sp>
      <p:cxnSp>
        <p:nvCxnSpPr>
          <p:cNvPr id="37" name="Straight Connector 36"/>
          <p:cNvCxnSpPr>
            <a:stCxn id="19" idx="6"/>
            <a:endCxn id="24" idx="1"/>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9" idx="6"/>
            <a:endCxn id="25" idx="1"/>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6"/>
            <a:endCxn id="23" idx="3"/>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0" idx="6"/>
            <a:endCxn id="25" idx="1"/>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21" idx="6"/>
            <a:endCxn id="23" idx="3"/>
          </p:cNvCxnSpPr>
          <p:nvPr/>
        </p:nvCxnSpPr>
        <p:spPr>
          <a:xfrm flipV="1">
            <a:off x="5312391" y="2111005"/>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1" idx="6"/>
            <a:endCxn id="24" idx="3"/>
          </p:cNvCxnSpPr>
          <p:nvPr/>
        </p:nvCxnSpPr>
        <p:spPr>
          <a:xfrm flipV="1">
            <a:off x="5312391" y="3082269"/>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1" idx="6"/>
            <a:endCxn id="26" idx="1"/>
          </p:cNvCxnSpPr>
          <p:nvPr/>
        </p:nvCxnSpPr>
        <p:spPr>
          <a:xfrm>
            <a:off x="5312391" y="3835024"/>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2" idx="6"/>
            <a:endCxn id="25" idx="3"/>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54" name="TextBox 53"/>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56" name="TextBox 55"/>
          <p:cNvSpPr txBox="1"/>
          <p:nvPr/>
        </p:nvSpPr>
        <p:spPr>
          <a:xfrm>
            <a:off x="7169262" y="2971800"/>
            <a:ext cx="1773434" cy="461665"/>
          </a:xfrm>
          <a:prstGeom prst="rect">
            <a:avLst/>
          </a:prstGeom>
          <a:noFill/>
        </p:spPr>
        <p:txBody>
          <a:bodyPr wrap="none" rtlCol="0">
            <a:spAutoFit/>
          </a:bodyPr>
          <a:lstStyle/>
          <a:p>
            <a:r>
              <a:rPr lang="en-US" sz="2400" dirty="0" smtClean="0">
                <a:solidFill>
                  <a:srgbClr val="0070C0"/>
                </a:solidFill>
              </a:rPr>
              <a:t>MDS Solved!</a:t>
            </a:r>
            <a:endParaRPr lang="en-US" sz="2400" dirty="0">
              <a:solidFill>
                <a:srgbClr val="0070C0"/>
              </a:solidFill>
            </a:endParaRPr>
          </a:p>
        </p:txBody>
      </p:sp>
      <p:sp>
        <p:nvSpPr>
          <p:cNvPr id="57" name="TextBox 56"/>
          <p:cNvSpPr txBox="1"/>
          <p:nvPr/>
        </p:nvSpPr>
        <p:spPr>
          <a:xfrm>
            <a:off x="1580473" y="1246442"/>
            <a:ext cx="1968744" cy="369332"/>
          </a:xfrm>
          <a:prstGeom prst="rect">
            <a:avLst/>
          </a:prstGeom>
          <a:solidFill>
            <a:schemeClr val="accent1"/>
          </a:solidFill>
        </p:spPr>
        <p:txBody>
          <a:bodyPr wrap="none" rtlCol="0">
            <a:spAutoFit/>
          </a:bodyPr>
          <a:lstStyle/>
          <a:p>
            <a:r>
              <a:rPr lang="en-US" dirty="0" smtClean="0">
                <a:solidFill>
                  <a:schemeClr val="bg1"/>
                </a:solidFill>
              </a:rPr>
              <a:t>RED-BL for cellular </a:t>
            </a:r>
            <a:endParaRPr lang="en-US" dirty="0">
              <a:solidFill>
                <a:schemeClr val="bg1"/>
              </a:solidFill>
            </a:endParaRPr>
          </a:p>
        </p:txBody>
      </p:sp>
      <p:sp>
        <p:nvSpPr>
          <p:cNvPr id="58" name="TextBox 57"/>
          <p:cNvSpPr txBox="1"/>
          <p:nvPr/>
        </p:nvSpPr>
        <p:spPr>
          <a:xfrm>
            <a:off x="3505200"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59" name="TextBox 58"/>
          <p:cNvSpPr txBox="1"/>
          <p:nvPr/>
        </p:nvSpPr>
        <p:spPr>
          <a:xfrm>
            <a:off x="4238602" y="1246442"/>
            <a:ext cx="1537600" cy="369332"/>
          </a:xfrm>
          <a:prstGeom prst="rect">
            <a:avLst/>
          </a:prstGeom>
          <a:solidFill>
            <a:schemeClr val="accent1"/>
          </a:solidFill>
        </p:spPr>
        <p:txBody>
          <a:bodyPr wrap="none" rtlCol="0">
            <a:spAutoFit/>
          </a:bodyPr>
          <a:lstStyle/>
          <a:p>
            <a:r>
              <a:rPr lang="en-US" dirty="0" smtClean="0">
                <a:solidFill>
                  <a:schemeClr val="bg1"/>
                </a:solidFill>
              </a:rPr>
              <a:t>Modified MDS</a:t>
            </a:r>
            <a:endParaRPr lang="en-US" dirty="0">
              <a:solidFill>
                <a:schemeClr val="bg1"/>
              </a:solidFill>
            </a:endParaRPr>
          </a:p>
        </p:txBody>
      </p:sp>
      <p:sp>
        <p:nvSpPr>
          <p:cNvPr id="60" name="TextBox 59"/>
          <p:cNvSpPr txBox="1"/>
          <p:nvPr/>
        </p:nvSpPr>
        <p:spPr>
          <a:xfrm>
            <a:off x="6532499" y="1246442"/>
            <a:ext cx="630301" cy="369332"/>
          </a:xfrm>
          <a:prstGeom prst="rect">
            <a:avLst/>
          </a:prstGeom>
          <a:solidFill>
            <a:schemeClr val="accent1"/>
          </a:solidFill>
        </p:spPr>
        <p:txBody>
          <a:bodyPr wrap="none" rtlCol="0">
            <a:spAutoFit/>
          </a:bodyPr>
          <a:lstStyle/>
          <a:p>
            <a:r>
              <a:rPr lang="en-US" dirty="0" smtClean="0">
                <a:solidFill>
                  <a:schemeClr val="bg1"/>
                </a:solidFill>
              </a:rPr>
              <a:t>MDS</a:t>
            </a:r>
            <a:endParaRPr lang="en-US" dirty="0">
              <a:solidFill>
                <a:schemeClr val="bg1"/>
              </a:solidFill>
            </a:endParaRPr>
          </a:p>
        </p:txBody>
      </p:sp>
      <p:sp>
        <p:nvSpPr>
          <p:cNvPr id="61" name="TextBox 60"/>
          <p:cNvSpPr txBox="1"/>
          <p:nvPr/>
        </p:nvSpPr>
        <p:spPr>
          <a:xfrm>
            <a:off x="5776202"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62" name="Rounded Rectangular Callout 61"/>
          <p:cNvSpPr/>
          <p:nvPr/>
        </p:nvSpPr>
        <p:spPr>
          <a:xfrm>
            <a:off x="7620000" y="1936043"/>
            <a:ext cx="1134501" cy="290932"/>
          </a:xfrm>
          <a:prstGeom prst="wedgeRoundRectCallout">
            <a:avLst>
              <a:gd name="adj1" fmla="val -100229"/>
              <a:gd name="adj2" fmla="val -181434"/>
              <a:gd name="adj3" fmla="val 1666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NP-Hard</a:t>
            </a:r>
            <a:endParaRPr lang="en-US" dirty="0"/>
          </a:p>
        </p:txBody>
      </p:sp>
      <p:sp>
        <p:nvSpPr>
          <p:cNvPr id="63" name="Rounded Rectangular Callout 62"/>
          <p:cNvSpPr/>
          <p:nvPr/>
        </p:nvSpPr>
        <p:spPr>
          <a:xfrm>
            <a:off x="637836" y="2306802"/>
            <a:ext cx="1134501" cy="290932"/>
          </a:xfrm>
          <a:prstGeom prst="wedgeRoundRectCallout">
            <a:avLst>
              <a:gd name="adj1" fmla="val 80217"/>
              <a:gd name="adj2" fmla="val -326857"/>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NP-Hard</a:t>
            </a:r>
            <a:endParaRPr lang="en-US" dirty="0"/>
          </a:p>
        </p:txBody>
      </p:sp>
    </p:spTree>
    <p:extLst>
      <p:ext uri="{BB962C8B-B14F-4D97-AF65-F5344CB8AC3E}">
        <p14:creationId xmlns:p14="http://schemas.microsoft.com/office/powerpoint/2010/main" val="81254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9" presetClass="emph" presetSubtype="0" fill="hold" grpId="0" nodeType="clickEffect">
                                  <p:stCondLst>
                                    <p:cond delay="0"/>
                                  </p:stCondLst>
                                  <p:childTnLst>
                                    <p:animClr clrSpc="rgb" dir="cw">
                                      <p:cBhvr override="childStyle">
                                        <p:cTn id="14" dur="500" fill="hold"/>
                                        <p:tgtEl>
                                          <p:spTgt spid="7"/>
                                        </p:tgtEl>
                                        <p:attrNameLst>
                                          <p:attrName>style.color</p:attrName>
                                        </p:attrNameLst>
                                      </p:cBhvr>
                                      <p:to>
                                        <a:schemeClr val="accent2"/>
                                      </p:to>
                                    </p:animClr>
                                    <p:animClr clrSpc="rgb" dir="cw">
                                      <p:cBhvr>
                                        <p:cTn id="15" dur="500" fill="hold"/>
                                        <p:tgtEl>
                                          <p:spTgt spid="7"/>
                                        </p:tgtEl>
                                        <p:attrNameLst>
                                          <p:attrName>fillcolor</p:attrName>
                                        </p:attrNameLst>
                                      </p:cBhvr>
                                      <p:to>
                                        <a:schemeClr val="accent2"/>
                                      </p:to>
                                    </p:animClr>
                                    <p:set>
                                      <p:cBhvr>
                                        <p:cTn id="16" dur="500" fill="hold"/>
                                        <p:tgtEl>
                                          <p:spTgt spid="7"/>
                                        </p:tgtEl>
                                        <p:attrNameLst>
                                          <p:attrName>fill.type</p:attrName>
                                        </p:attrNameLst>
                                      </p:cBhvr>
                                      <p:to>
                                        <p:strVal val="solid"/>
                                      </p:to>
                                    </p:set>
                                    <p:set>
                                      <p:cBhvr>
                                        <p:cTn id="17" dur="500" fill="hold"/>
                                        <p:tgtEl>
                                          <p:spTgt spid="7"/>
                                        </p:tgtEl>
                                        <p:attrNameLst>
                                          <p:attrName>fill.on</p:attrName>
                                        </p:attrNameLst>
                                      </p:cBhvr>
                                      <p:to>
                                        <p:strVal val="true"/>
                                      </p:to>
                                    </p:set>
                                  </p:childTnLst>
                                </p:cTn>
                              </p:par>
                              <p:par>
                                <p:cTn id="18" presetID="7" presetClass="emph" presetSubtype="2" fill="hold" nodeType="withEffect">
                                  <p:stCondLst>
                                    <p:cond delay="0"/>
                                  </p:stCondLst>
                                  <p:childTnLst>
                                    <p:animClr clrSpc="rgb" dir="cw">
                                      <p:cBhvr>
                                        <p:cTn id="19" dur="2000" fill="hold"/>
                                        <p:tgtEl>
                                          <p:spTgt spid="14"/>
                                        </p:tgtEl>
                                        <p:attrNameLst>
                                          <p:attrName>stroke.color</p:attrName>
                                        </p:attrNameLst>
                                      </p:cBhvr>
                                      <p:to>
                                        <a:schemeClr val="accent2"/>
                                      </p:to>
                                    </p:animClr>
                                    <p:set>
                                      <p:cBhvr>
                                        <p:cTn id="20" dur="2000" fill="hold"/>
                                        <p:tgtEl>
                                          <p:spTgt spid="14"/>
                                        </p:tgtEl>
                                        <p:attrNameLst>
                                          <p:attrName>stroke.on</p:attrName>
                                        </p:attrNameLst>
                                      </p:cBhvr>
                                      <p:to>
                                        <p:strVal val="true"/>
                                      </p:to>
                                    </p:set>
                                  </p:childTnLst>
                                </p:cTn>
                              </p:par>
                              <p:par>
                                <p:cTn id="21" presetID="7" presetClass="emph" presetSubtype="2" fill="hold" nodeType="withEffect">
                                  <p:stCondLst>
                                    <p:cond delay="0"/>
                                  </p:stCondLst>
                                  <p:childTnLst>
                                    <p:animClr clrSpc="rgb" dir="cw">
                                      <p:cBhvr>
                                        <p:cTn id="22" dur="2000" fill="hold"/>
                                        <p:tgtEl>
                                          <p:spTgt spid="10"/>
                                        </p:tgtEl>
                                        <p:attrNameLst>
                                          <p:attrName>stroke.color</p:attrName>
                                        </p:attrNameLst>
                                      </p:cBhvr>
                                      <p:to>
                                        <a:schemeClr val="accent2"/>
                                      </p:to>
                                    </p:animClr>
                                    <p:set>
                                      <p:cBhvr>
                                        <p:cTn id="23" dur="2000" fill="hold"/>
                                        <p:tgtEl>
                                          <p:spTgt spid="10"/>
                                        </p:tgtEl>
                                        <p:attrNameLst>
                                          <p:attrName>stroke.on</p:attrName>
                                        </p:attrNameLst>
                                      </p:cBhvr>
                                      <p:to>
                                        <p:strVal val="true"/>
                                      </p:to>
                                    </p:set>
                                  </p:childTnLst>
                                </p:cTn>
                              </p:par>
                              <p:par>
                                <p:cTn id="24" presetID="7" presetClass="emph" presetSubtype="2" fill="hold" nodeType="withEffect">
                                  <p:stCondLst>
                                    <p:cond delay="0"/>
                                  </p:stCondLst>
                                  <p:childTnLst>
                                    <p:animClr clrSpc="rgb" dir="cw">
                                      <p:cBhvr>
                                        <p:cTn id="25" dur="2000" fill="hold"/>
                                        <p:tgtEl>
                                          <p:spTgt spid="16"/>
                                        </p:tgtEl>
                                        <p:attrNameLst>
                                          <p:attrName>stroke.color</p:attrName>
                                        </p:attrNameLst>
                                      </p:cBhvr>
                                      <p:to>
                                        <a:schemeClr val="accent2"/>
                                      </p:to>
                                    </p:animClr>
                                    <p:set>
                                      <p:cBhvr>
                                        <p:cTn id="26" dur="2000" fill="hold"/>
                                        <p:tgtEl>
                                          <p:spTgt spid="16"/>
                                        </p:tgtEl>
                                        <p:attrNameLst>
                                          <p:attrName>stroke.on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9" presetClass="emph" presetSubtype="0" fill="hold" grpId="1" nodeType="clickEffect">
                                  <p:stCondLst>
                                    <p:cond delay="0"/>
                                  </p:stCondLst>
                                  <p:childTnLst>
                                    <p:animClr clrSpc="rgb" dir="cw">
                                      <p:cBhvr override="childStyle">
                                        <p:cTn id="102" dur="500" fill="hold"/>
                                        <p:tgtEl>
                                          <p:spTgt spid="21"/>
                                        </p:tgtEl>
                                        <p:attrNameLst>
                                          <p:attrName>style.color</p:attrName>
                                        </p:attrNameLst>
                                      </p:cBhvr>
                                      <p:to>
                                        <a:schemeClr val="accent2"/>
                                      </p:to>
                                    </p:animClr>
                                    <p:animClr clrSpc="rgb" dir="cw">
                                      <p:cBhvr>
                                        <p:cTn id="103" dur="500" fill="hold"/>
                                        <p:tgtEl>
                                          <p:spTgt spid="21"/>
                                        </p:tgtEl>
                                        <p:attrNameLst>
                                          <p:attrName>fillcolor</p:attrName>
                                        </p:attrNameLst>
                                      </p:cBhvr>
                                      <p:to>
                                        <a:schemeClr val="accent2"/>
                                      </p:to>
                                    </p:animClr>
                                    <p:set>
                                      <p:cBhvr>
                                        <p:cTn id="104" dur="500" fill="hold"/>
                                        <p:tgtEl>
                                          <p:spTgt spid="21"/>
                                        </p:tgtEl>
                                        <p:attrNameLst>
                                          <p:attrName>fill.type</p:attrName>
                                        </p:attrNameLst>
                                      </p:cBhvr>
                                      <p:to>
                                        <p:strVal val="solid"/>
                                      </p:to>
                                    </p:set>
                                    <p:set>
                                      <p:cBhvr>
                                        <p:cTn id="105" dur="500" fill="hold"/>
                                        <p:tgtEl>
                                          <p:spTgt spid="21"/>
                                        </p:tgtEl>
                                        <p:attrNameLst>
                                          <p:attrName>fill.on</p:attrName>
                                        </p:attrNameLst>
                                      </p:cBhvr>
                                      <p:to>
                                        <p:strVal val="true"/>
                                      </p:to>
                                    </p:set>
                                  </p:childTnLst>
                                </p:cTn>
                              </p:par>
                              <p:par>
                                <p:cTn id="106" presetID="7" presetClass="emph" presetSubtype="2" fill="hold" nodeType="withEffect">
                                  <p:stCondLst>
                                    <p:cond delay="0"/>
                                  </p:stCondLst>
                                  <p:childTnLst>
                                    <p:animClr clrSpc="rgb" dir="cw">
                                      <p:cBhvr>
                                        <p:cTn id="107" dur="2000" fill="hold"/>
                                        <p:tgtEl>
                                          <p:spTgt spid="32"/>
                                        </p:tgtEl>
                                        <p:attrNameLst>
                                          <p:attrName>stroke.color</p:attrName>
                                        </p:attrNameLst>
                                      </p:cBhvr>
                                      <p:to>
                                        <a:schemeClr val="accent2"/>
                                      </p:to>
                                    </p:animClr>
                                    <p:set>
                                      <p:cBhvr>
                                        <p:cTn id="108" dur="2000" fill="hold"/>
                                        <p:tgtEl>
                                          <p:spTgt spid="32"/>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2000" fill="hold"/>
                                        <p:tgtEl>
                                          <p:spTgt spid="46"/>
                                        </p:tgtEl>
                                        <p:attrNameLst>
                                          <p:attrName>stroke.color</p:attrName>
                                        </p:attrNameLst>
                                      </p:cBhvr>
                                      <p:to>
                                        <a:schemeClr val="accent2"/>
                                      </p:to>
                                    </p:animClr>
                                    <p:set>
                                      <p:cBhvr>
                                        <p:cTn id="111" dur="2000" fill="hold"/>
                                        <p:tgtEl>
                                          <p:spTgt spid="46"/>
                                        </p:tgtEl>
                                        <p:attrNameLst>
                                          <p:attrName>stroke.on</p:attrName>
                                        </p:attrNameLst>
                                      </p:cBhvr>
                                      <p:to>
                                        <p:strVal val="true"/>
                                      </p:to>
                                    </p:set>
                                  </p:childTnLst>
                                </p:cTn>
                              </p:par>
                              <p:par>
                                <p:cTn id="112" presetID="7" presetClass="emph" presetSubtype="2" fill="hold" nodeType="withEffect">
                                  <p:stCondLst>
                                    <p:cond delay="0"/>
                                  </p:stCondLst>
                                  <p:childTnLst>
                                    <p:animClr clrSpc="rgb" dir="cw">
                                      <p:cBhvr>
                                        <p:cTn id="113" dur="2000" fill="hold"/>
                                        <p:tgtEl>
                                          <p:spTgt spid="48"/>
                                        </p:tgtEl>
                                        <p:attrNameLst>
                                          <p:attrName>stroke.color</p:attrName>
                                        </p:attrNameLst>
                                      </p:cBhvr>
                                      <p:to>
                                        <a:schemeClr val="accent2"/>
                                      </p:to>
                                    </p:animClr>
                                    <p:set>
                                      <p:cBhvr>
                                        <p:cTn id="114" dur="2000" fill="hold"/>
                                        <p:tgtEl>
                                          <p:spTgt spid="48"/>
                                        </p:tgtEl>
                                        <p:attrNameLst>
                                          <p:attrName>stroke.on</p:attrName>
                                        </p:attrNameLst>
                                      </p:cBhvr>
                                      <p:to>
                                        <p:strVal val="true"/>
                                      </p:to>
                                    </p:set>
                                  </p:childTnLst>
                                </p:cTn>
                              </p:par>
                              <p:par>
                                <p:cTn id="115" presetID="7" presetClass="emph" presetSubtype="2" fill="hold" nodeType="withEffect">
                                  <p:stCondLst>
                                    <p:cond delay="0"/>
                                  </p:stCondLst>
                                  <p:childTnLst>
                                    <p:animClr clrSpc="rgb" dir="cw">
                                      <p:cBhvr>
                                        <p:cTn id="116" dur="2000" fill="hold"/>
                                        <p:tgtEl>
                                          <p:spTgt spid="50"/>
                                        </p:tgtEl>
                                        <p:attrNameLst>
                                          <p:attrName>stroke.color</p:attrName>
                                        </p:attrNameLst>
                                      </p:cBhvr>
                                      <p:to>
                                        <a:schemeClr val="accent2"/>
                                      </p:to>
                                    </p:animClr>
                                    <p:set>
                                      <p:cBhvr>
                                        <p:cTn id="117" dur="2000" fill="hold"/>
                                        <p:tgtEl>
                                          <p:spTgt spid="50"/>
                                        </p:tgtEl>
                                        <p:attrNameLst>
                                          <p:attrName>stroke.on</p:attrName>
                                        </p:attrNameLst>
                                      </p:cBhvr>
                                      <p:to>
                                        <p:strVal val="tru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grpId="0" nodeType="clickEffect">
                                  <p:stCondLst>
                                    <p:cond delay="0"/>
                                  </p:stCondLst>
                                  <p:childTnLst>
                                    <p:set>
                                      <p:cBhvr>
                                        <p:cTn id="121" dur="1" fill="hold">
                                          <p:stCondLst>
                                            <p:cond delay="0"/>
                                          </p:stCondLst>
                                        </p:cTn>
                                        <p:tgtEl>
                                          <p:spTgt spid="5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grpId="0" nodeType="clickEffect">
                                  <p:stCondLst>
                                    <p:cond delay="0"/>
                                  </p:stCondLst>
                                  <p:childTnLst>
                                    <p:set>
                                      <p:cBhvr>
                                        <p:cTn id="125" dur="1" fill="hold">
                                          <p:stCondLst>
                                            <p:cond delay="0"/>
                                          </p:stCondLst>
                                        </p:cTn>
                                        <p:tgtEl>
                                          <p:spTgt spid="35">
                                            <p:txEl>
                                              <p:pRg st="0" end="0"/>
                                            </p:txEl>
                                          </p:spTgt>
                                        </p:tgtEl>
                                        <p:attrNameLst>
                                          <p:attrName>style.visibility</p:attrName>
                                        </p:attrNameLst>
                                      </p:cBhvr>
                                      <p:to>
                                        <p:strVal val="hidden"/>
                                      </p:to>
                                    </p:set>
                                  </p:childTnLst>
                                </p:cTn>
                              </p:par>
                              <p:par>
                                <p:cTn id="126" presetID="1" presetClass="exit" presetSubtype="0" fill="hold" grpId="0" nodeType="withEffect">
                                  <p:stCondLst>
                                    <p:cond delay="0"/>
                                  </p:stCondLst>
                                  <p:childTnLst>
                                    <p:set>
                                      <p:cBhvr>
                                        <p:cTn id="127" dur="1" fill="hold">
                                          <p:stCondLst>
                                            <p:cond delay="0"/>
                                          </p:stCondLst>
                                        </p:cTn>
                                        <p:tgtEl>
                                          <p:spTgt spid="35">
                                            <p:txEl>
                                              <p:pRg st="1" end="1"/>
                                            </p:txEl>
                                          </p:spTgt>
                                        </p:tgtEl>
                                        <p:attrNameLst>
                                          <p:attrName>style.visibility</p:attrName>
                                        </p:attrNameLst>
                                      </p:cBhvr>
                                      <p:to>
                                        <p:strVal val="hidden"/>
                                      </p:to>
                                    </p:set>
                                  </p:childTnLst>
                                </p:cTn>
                              </p:par>
                              <p:par>
                                <p:cTn id="128" presetID="1" presetClass="exit" presetSubtype="0" fill="hold" grpId="0" nodeType="withEffect">
                                  <p:stCondLst>
                                    <p:cond delay="0"/>
                                  </p:stCondLst>
                                  <p:childTnLst>
                                    <p:set>
                                      <p:cBhvr>
                                        <p:cTn id="129" dur="1" fill="hold">
                                          <p:stCondLst>
                                            <p:cond delay="0"/>
                                          </p:stCondLst>
                                        </p:cTn>
                                        <p:tgtEl>
                                          <p:spTgt spid="35">
                                            <p:txEl>
                                              <p:pRg st="2" end="2"/>
                                            </p:txEl>
                                          </p:spTgt>
                                        </p:tgtEl>
                                        <p:attrNameLst>
                                          <p:attrName>style.visibility</p:attrName>
                                        </p:attrNameLst>
                                      </p:cBhvr>
                                      <p:to>
                                        <p:strVal val="hidden"/>
                                      </p:to>
                                    </p:set>
                                  </p:childTnLst>
                                </p:cTn>
                              </p:par>
                              <p:par>
                                <p:cTn id="130" presetID="1" presetClass="exit" presetSubtype="0" fill="hold" grpId="0" nodeType="withEffect">
                                  <p:stCondLst>
                                    <p:cond delay="0"/>
                                  </p:stCondLst>
                                  <p:childTnLst>
                                    <p:set>
                                      <p:cBhvr>
                                        <p:cTn id="131" dur="1" fill="hold">
                                          <p:stCondLst>
                                            <p:cond delay="0"/>
                                          </p:stCondLst>
                                        </p:cTn>
                                        <p:tgtEl>
                                          <p:spTgt spid="35">
                                            <p:txEl>
                                              <p:pRg st="3" end="3"/>
                                            </p:txEl>
                                          </p:spTgt>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57"/>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grpId="0" nodeType="clickEffect">
                                  <p:stCondLst>
                                    <p:cond delay="0"/>
                                  </p:stCondLst>
                                  <p:childTnLst>
                                    <p:set>
                                      <p:cBhvr>
                                        <p:cTn id="139" dur="1" fill="hold">
                                          <p:stCondLst>
                                            <p:cond delay="0"/>
                                          </p:stCondLst>
                                        </p:cTn>
                                        <p:tgtEl>
                                          <p:spTgt spid="58"/>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59"/>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presetID="1" presetClass="entr" presetSubtype="0" fill="hold" grpId="0" nodeType="clickEffect">
                                  <p:stCondLst>
                                    <p:cond delay="0"/>
                                  </p:stCondLst>
                                  <p:childTnLst>
                                    <p:set>
                                      <p:cBhvr>
                                        <p:cTn id="145" dur="1" fill="hold">
                                          <p:stCondLst>
                                            <p:cond delay="0"/>
                                          </p:stCondLst>
                                        </p:cTn>
                                        <p:tgtEl>
                                          <p:spTgt spid="61"/>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60"/>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ntr" presetSubtype="0" fill="hold" grpId="0" nodeType="clickEffect">
                                  <p:stCondLst>
                                    <p:cond delay="0"/>
                                  </p:stCondLst>
                                  <p:childTnLst>
                                    <p:set>
                                      <p:cBhvr>
                                        <p:cTn id="151" dur="1" fill="hold">
                                          <p:stCondLst>
                                            <p:cond delay="0"/>
                                          </p:stCondLst>
                                        </p:cTn>
                                        <p:tgtEl>
                                          <p:spTgt spid="62"/>
                                        </p:tgtEl>
                                        <p:attrNameLst>
                                          <p:attrName>style.visibility</p:attrName>
                                        </p:attrNameLst>
                                      </p:cBhvr>
                                      <p:to>
                                        <p:strVal val="visibl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P spid="18" grpId="1" animBg="1"/>
      <p:bldP spid="19" grpId="0" animBg="1"/>
      <p:bldP spid="20" grpId="0" animBg="1"/>
      <p:bldP spid="21" grpId="0" animBg="1"/>
      <p:bldP spid="21" grpId="1" animBg="1"/>
      <p:bldP spid="22" grpId="0" animBg="1"/>
      <p:bldP spid="23" grpId="0" animBg="1"/>
      <p:bldP spid="24" grpId="0" animBg="1"/>
      <p:bldP spid="25" grpId="0" animBg="1"/>
      <p:bldP spid="26" grpId="0" animBg="1"/>
      <p:bldP spid="35" grpId="0" build="allAtOnce"/>
      <p:bldP spid="53" grpId="0"/>
      <p:bldP spid="54" grpId="0"/>
      <p:bldP spid="56" grpId="0"/>
      <p:bldP spid="57" grpId="0" animBg="1"/>
      <p:bldP spid="58" grpId="0" animBg="1"/>
      <p:bldP spid="59" grpId="0" animBg="1"/>
      <p:bldP spid="60" grpId="0" animBg="1"/>
      <p:bldP spid="61" grpId="0" animBg="1"/>
      <p:bldP spid="62" grpId="0" animBg="1"/>
      <p:bldP spid="6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t>Call volume traces for 2 days at 26 urban BTSs</a:t>
            </a:r>
          </a:p>
          <a:p>
            <a:r>
              <a:rPr lang="en-US" dirty="0" smtClean="0"/>
              <a:t>Trace driven simulation:</a:t>
            </a:r>
          </a:p>
          <a:p>
            <a:pPr lvl="1"/>
            <a:r>
              <a:rPr lang="en-US" dirty="0" smtClean="0"/>
              <a:t>Periodically obtain optimal call placement</a:t>
            </a:r>
          </a:p>
          <a:p>
            <a:pPr lvl="1"/>
            <a:r>
              <a:rPr lang="en-US" dirty="0" smtClean="0"/>
              <a:t>Place BTSs with low-traffic in power-saving mode</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35</a:t>
            </a:fld>
            <a:endParaRPr lang="en-US"/>
          </a:p>
        </p:txBody>
      </p:sp>
    </p:spTree>
    <p:extLst>
      <p:ext uri="{BB962C8B-B14F-4D97-AF65-F5344CB8AC3E}">
        <p14:creationId xmlns:p14="http://schemas.microsoft.com/office/powerpoint/2010/main" val="162032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BTS Power Consumption Models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7324073"/>
              </p:ext>
            </p:extLst>
          </p:nvPr>
        </p:nvGraphicFramePr>
        <p:xfrm>
          <a:off x="1066800" y="1397000"/>
          <a:ext cx="7010400" cy="3749040"/>
        </p:xfrm>
        <a:graphic>
          <a:graphicData uri="http://schemas.openxmlformats.org/drawingml/2006/table">
            <a:tbl>
              <a:tblPr firstRow="1" bandRow="1">
                <a:tableStyleId>{5C22544A-7EE6-4342-B048-85BDC9FD1C3A}</a:tableStyleId>
              </a:tblPr>
              <a:tblGrid>
                <a:gridCol w="1752600"/>
                <a:gridCol w="1752600"/>
                <a:gridCol w="1752600"/>
                <a:gridCol w="1752600"/>
              </a:tblGrid>
              <a:tr h="370840">
                <a:tc rowSpan="2">
                  <a:txBody>
                    <a:bodyPr/>
                    <a:lstStyle/>
                    <a:p>
                      <a:pPr algn="ctr"/>
                      <a:r>
                        <a:rPr lang="en-US" sz="2400" dirty="0" smtClean="0"/>
                        <a:t>Parameter</a:t>
                      </a:r>
                      <a:endParaRPr lang="en-US" sz="2400" dirty="0"/>
                    </a:p>
                  </a:txBody>
                  <a:tcPr/>
                </a:tc>
                <a:tc gridSpan="3">
                  <a:txBody>
                    <a:bodyPr/>
                    <a:lstStyle/>
                    <a:p>
                      <a:pPr algn="ctr"/>
                      <a:r>
                        <a:rPr lang="en-US" sz="2400" dirty="0" smtClean="0"/>
                        <a:t>Value</a:t>
                      </a:r>
                      <a:endParaRPr lang="en-US" sz="2400" dirty="0"/>
                    </a:p>
                  </a:txBody>
                  <a:tcPr/>
                </a:tc>
                <a:tc hMerge="1">
                  <a:txBody>
                    <a:bodyPr/>
                    <a:lstStyle/>
                    <a:p>
                      <a:endParaRPr lang="en-US" dirty="0"/>
                    </a:p>
                  </a:txBody>
                  <a:tcPr/>
                </a:tc>
                <a:tc hMerge="1">
                  <a:txBody>
                    <a:bodyPr/>
                    <a:lstStyle/>
                    <a:p>
                      <a:endParaRPr lang="en-US" dirty="0"/>
                    </a:p>
                  </a:txBody>
                  <a:tcPr/>
                </a:tc>
              </a:tr>
              <a:tr h="370840">
                <a:tc vMerge="1">
                  <a:txBody>
                    <a:bodyPr/>
                    <a:lstStyle/>
                    <a:p>
                      <a:pPr algn="ctr"/>
                      <a:endParaRPr lang="en-US" dirty="0"/>
                    </a:p>
                  </a:txBody>
                  <a:tcPr/>
                </a:tc>
                <a:tc>
                  <a:txBody>
                    <a:bodyPr/>
                    <a:lstStyle/>
                    <a:p>
                      <a:pPr algn="ctr"/>
                      <a:r>
                        <a:rPr lang="en-US" sz="2400" dirty="0" smtClean="0"/>
                        <a:t>Model 1</a:t>
                      </a:r>
                      <a:endParaRPr lang="en-US" sz="2400" dirty="0"/>
                    </a:p>
                  </a:txBody>
                  <a:tcPr/>
                </a:tc>
                <a:tc>
                  <a:txBody>
                    <a:bodyPr/>
                    <a:lstStyle/>
                    <a:p>
                      <a:pPr algn="ctr"/>
                      <a:r>
                        <a:rPr lang="en-US" sz="2400" dirty="0" smtClean="0"/>
                        <a:t>Model</a:t>
                      </a:r>
                      <a:r>
                        <a:rPr lang="en-US" sz="2400" baseline="0" dirty="0" smtClean="0"/>
                        <a:t> 2</a:t>
                      </a:r>
                      <a:endParaRPr lang="en-US" sz="2400" dirty="0"/>
                    </a:p>
                  </a:txBody>
                  <a:tcPr/>
                </a:tc>
                <a:tc>
                  <a:txBody>
                    <a:bodyPr/>
                    <a:lstStyle/>
                    <a:p>
                      <a:pPr algn="ctr"/>
                      <a:r>
                        <a:rPr lang="en-US" sz="2400" dirty="0" smtClean="0"/>
                        <a:t>Model 3</a:t>
                      </a:r>
                      <a:endParaRPr lang="en-US" sz="2400" dirty="0"/>
                    </a:p>
                  </a:txBody>
                  <a:tcPr/>
                </a:tc>
              </a:tr>
              <a:tr h="370840">
                <a:tc>
                  <a:txBody>
                    <a:bodyPr/>
                    <a:lstStyle/>
                    <a:p>
                      <a:pPr algn="ctr"/>
                      <a:r>
                        <a:rPr lang="en-US" sz="2400" dirty="0" smtClean="0"/>
                        <a:t>Idle Power (W)</a:t>
                      </a:r>
                      <a:endParaRPr lang="en-US" sz="2400" dirty="0"/>
                    </a:p>
                  </a:txBody>
                  <a:tcPr/>
                </a:tc>
                <a:tc>
                  <a:txBody>
                    <a:bodyPr/>
                    <a:lstStyle/>
                    <a:p>
                      <a:pPr algn="ctr"/>
                      <a:r>
                        <a:rPr lang="en-US" sz="2400" dirty="0" smtClean="0"/>
                        <a:t>1425</a:t>
                      </a:r>
                      <a:endParaRPr lang="en-US" sz="2400" dirty="0"/>
                    </a:p>
                  </a:txBody>
                  <a:tcPr/>
                </a:tc>
                <a:tc>
                  <a:txBody>
                    <a:bodyPr/>
                    <a:lstStyle/>
                    <a:p>
                      <a:pPr algn="ctr"/>
                      <a:r>
                        <a:rPr lang="en-US" sz="2400" dirty="0" smtClean="0"/>
                        <a:t>2401.8</a:t>
                      </a:r>
                      <a:endParaRPr lang="en-US" sz="2400" dirty="0"/>
                    </a:p>
                  </a:txBody>
                  <a:tcPr/>
                </a:tc>
                <a:tc>
                  <a:txBody>
                    <a:bodyPr/>
                    <a:lstStyle/>
                    <a:p>
                      <a:pPr algn="ctr"/>
                      <a:r>
                        <a:rPr lang="en-US" sz="2400" dirty="0" smtClean="0"/>
                        <a:t>2341.5 </a:t>
                      </a:r>
                      <a:endParaRPr lang="en-US" sz="2400" dirty="0"/>
                    </a:p>
                  </a:txBody>
                  <a:tcPr/>
                </a:tc>
              </a:tr>
              <a:tr h="370840">
                <a:tc>
                  <a:txBody>
                    <a:bodyPr/>
                    <a:lstStyle/>
                    <a:p>
                      <a:pPr algn="ctr"/>
                      <a:r>
                        <a:rPr lang="en-US" sz="2400" dirty="0" smtClean="0"/>
                        <a:t>Peak</a:t>
                      </a:r>
                      <a:r>
                        <a:rPr lang="en-US" sz="2400" baseline="0" dirty="0" smtClean="0"/>
                        <a:t> Power (W)</a:t>
                      </a:r>
                      <a:endParaRPr lang="en-US" sz="2400" dirty="0"/>
                    </a:p>
                  </a:txBody>
                  <a:tcPr/>
                </a:tc>
                <a:tc>
                  <a:txBody>
                    <a:bodyPr/>
                    <a:lstStyle/>
                    <a:p>
                      <a:pPr algn="ctr"/>
                      <a:r>
                        <a:rPr lang="en-US" sz="2400" dirty="0" smtClean="0"/>
                        <a:t>1500</a:t>
                      </a:r>
                      <a:endParaRPr lang="en-US" sz="2400" dirty="0"/>
                    </a:p>
                  </a:txBody>
                  <a:tcPr/>
                </a:tc>
                <a:tc>
                  <a:txBody>
                    <a:bodyPr/>
                    <a:lstStyle/>
                    <a:p>
                      <a:pPr algn="ctr"/>
                      <a:r>
                        <a:rPr lang="en-US" sz="2400" dirty="0" smtClean="0"/>
                        <a:t>3887.5</a:t>
                      </a:r>
                      <a:endParaRPr lang="en-US" sz="2400" dirty="0"/>
                    </a:p>
                  </a:txBody>
                  <a:tcPr/>
                </a:tc>
                <a:tc>
                  <a:txBody>
                    <a:bodyPr/>
                    <a:lstStyle/>
                    <a:p>
                      <a:pPr algn="ctr"/>
                      <a:r>
                        <a:rPr lang="en-US" sz="2400" dirty="0" smtClean="0"/>
                        <a:t>2973.9</a:t>
                      </a:r>
                      <a:endParaRPr lang="en-US" sz="2400" dirty="0"/>
                    </a:p>
                  </a:txBody>
                  <a:tcPr/>
                </a:tc>
              </a:tr>
              <a:tr h="370840">
                <a:tc>
                  <a:txBody>
                    <a:bodyPr/>
                    <a:lstStyle/>
                    <a:p>
                      <a:pPr algn="ctr"/>
                      <a:r>
                        <a:rPr lang="en-US" sz="2400" dirty="0" smtClean="0"/>
                        <a:t>Power Saving per TRX (W)</a:t>
                      </a:r>
                      <a:endParaRPr lang="en-US" sz="2400" dirty="0"/>
                    </a:p>
                  </a:txBody>
                  <a:tcPr/>
                </a:tc>
                <a:tc>
                  <a:txBody>
                    <a:bodyPr/>
                    <a:lstStyle/>
                    <a:p>
                      <a:pPr algn="ctr"/>
                      <a:r>
                        <a:rPr lang="en-US" sz="2400" dirty="0" smtClean="0"/>
                        <a:t>20</a:t>
                      </a:r>
                      <a:endParaRPr lang="en-US" sz="2400" dirty="0"/>
                    </a:p>
                  </a:txBody>
                  <a:tcPr/>
                </a:tc>
                <a:tc>
                  <a:txBody>
                    <a:bodyPr/>
                    <a:lstStyle/>
                    <a:p>
                      <a:pPr algn="ctr"/>
                      <a:r>
                        <a:rPr lang="en-US" sz="2400" dirty="0" smtClean="0"/>
                        <a:t>50</a:t>
                      </a:r>
                      <a:endParaRPr lang="en-US" sz="2400" dirty="0"/>
                    </a:p>
                  </a:txBody>
                  <a:tcPr/>
                </a:tc>
                <a:tc>
                  <a:txBody>
                    <a:bodyPr/>
                    <a:lstStyle/>
                    <a:p>
                      <a:pPr algn="ctr"/>
                      <a:r>
                        <a:rPr lang="en-US" sz="2400" dirty="0" smtClean="0"/>
                        <a:t>100</a:t>
                      </a:r>
                      <a:endParaRPr lang="en-US" sz="2400"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36</a:t>
            </a:fld>
            <a:endParaRPr lang="en-US"/>
          </a:p>
        </p:txBody>
      </p:sp>
    </p:spTree>
    <p:extLst>
      <p:ext uri="{BB962C8B-B14F-4D97-AF65-F5344CB8AC3E}">
        <p14:creationId xmlns:p14="http://schemas.microsoft.com/office/powerpoint/2010/main" val="6594204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Power-Saving Feature Only</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75365888"/>
              </p:ext>
            </p:extLst>
          </p:nvPr>
        </p:nvGraphicFramePr>
        <p:xfrm>
          <a:off x="609600" y="1793240"/>
          <a:ext cx="7467600" cy="1752600"/>
        </p:xfrm>
        <a:graphic>
          <a:graphicData uri="http://schemas.openxmlformats.org/drawingml/2006/table">
            <a:tbl>
              <a:tblPr firstRow="1" bandRow="1">
                <a:tableStyleId>{5C22544A-7EE6-4342-B048-85BDC9FD1C3A}</a:tableStyleId>
              </a:tblPr>
              <a:tblGrid>
                <a:gridCol w="3657600"/>
                <a:gridCol w="1295400"/>
                <a:gridCol w="1219200"/>
                <a:gridCol w="1295400"/>
              </a:tblGrid>
              <a:tr h="370840">
                <a:tc>
                  <a:txBody>
                    <a:bodyPr/>
                    <a:lstStyle/>
                    <a:p>
                      <a:r>
                        <a:rPr lang="en-US" dirty="0" smtClean="0"/>
                        <a:t>Energy</a:t>
                      </a:r>
                      <a:r>
                        <a:rPr lang="en-US" baseline="0" dirty="0" smtClean="0"/>
                        <a:t> savings</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Percentage</a:t>
                      </a:r>
                      <a:endParaRPr lang="en-US" dirty="0"/>
                    </a:p>
                  </a:txBody>
                  <a:tcPr/>
                </a:tc>
                <a:tc>
                  <a:txBody>
                    <a:bodyPr/>
                    <a:lstStyle/>
                    <a:p>
                      <a:r>
                        <a:rPr lang="en-US" dirty="0" smtClean="0"/>
                        <a:t>4.73%</a:t>
                      </a:r>
                      <a:endParaRPr lang="en-US" dirty="0"/>
                    </a:p>
                  </a:txBody>
                  <a:tcPr/>
                </a:tc>
                <a:tc>
                  <a:txBody>
                    <a:bodyPr/>
                    <a:lstStyle/>
                    <a:p>
                      <a:r>
                        <a:rPr lang="en-US" dirty="0" smtClean="0"/>
                        <a:t>5.43%</a:t>
                      </a:r>
                      <a:endParaRPr lang="en-US" dirty="0"/>
                    </a:p>
                  </a:txBody>
                  <a:tcPr/>
                </a:tc>
                <a:tc>
                  <a:txBody>
                    <a:bodyPr/>
                    <a:lstStyle/>
                    <a:p>
                      <a:r>
                        <a:rPr lang="en-US" dirty="0" smtClean="0"/>
                        <a:t>12.89%</a:t>
                      </a:r>
                      <a:endParaRPr lang="en-US" dirty="0"/>
                    </a:p>
                  </a:txBody>
                  <a:tcPr/>
                </a:tc>
              </a:tr>
              <a:tr h="370840">
                <a:tc>
                  <a:txBody>
                    <a:bodyPr/>
                    <a:lstStyle/>
                    <a:p>
                      <a:r>
                        <a:rPr lang="en-US" dirty="0" smtClean="0"/>
                        <a:t>Daily energy savings (kWh)</a:t>
                      </a:r>
                      <a:endParaRPr lang="en-US" dirty="0"/>
                    </a:p>
                  </a:txBody>
                  <a:tcPr/>
                </a:tc>
                <a:tc>
                  <a:txBody>
                    <a:bodyPr/>
                    <a:lstStyle/>
                    <a:p>
                      <a:r>
                        <a:rPr lang="en-US" dirty="0" smtClean="0"/>
                        <a:t>43.28</a:t>
                      </a:r>
                      <a:endParaRPr lang="en-US" dirty="0"/>
                    </a:p>
                  </a:txBody>
                  <a:tcPr/>
                </a:tc>
                <a:tc>
                  <a:txBody>
                    <a:bodyPr/>
                    <a:lstStyle/>
                    <a:p>
                      <a:r>
                        <a:rPr lang="en-US" dirty="0" smtClean="0"/>
                        <a:t>109.68</a:t>
                      </a:r>
                      <a:endParaRPr lang="en-US" dirty="0"/>
                    </a:p>
                  </a:txBody>
                  <a:tcPr/>
                </a:tc>
                <a:tc>
                  <a:txBody>
                    <a:bodyPr/>
                    <a:lstStyle/>
                    <a:p>
                      <a:r>
                        <a:rPr lang="en-US" dirty="0" smtClean="0"/>
                        <a:t>217.12</a:t>
                      </a:r>
                      <a:endParaRPr lang="en-US" dirty="0"/>
                    </a:p>
                  </a:txBody>
                  <a:tcPr/>
                </a:tc>
              </a:tr>
              <a:tr h="370840">
                <a:tc>
                  <a:txBody>
                    <a:bodyPr/>
                    <a:lstStyle/>
                    <a:p>
                      <a:r>
                        <a:rPr lang="en-US" dirty="0" smtClean="0"/>
                        <a:t>Country-wide</a:t>
                      </a:r>
                      <a:r>
                        <a:rPr lang="en-US" baseline="0" dirty="0" smtClean="0"/>
                        <a:t> daily savings -31000 sites (MWh)</a:t>
                      </a:r>
                      <a:endParaRPr lang="en-US" dirty="0"/>
                    </a:p>
                  </a:txBody>
                  <a:tcPr/>
                </a:tc>
                <a:tc>
                  <a:txBody>
                    <a:bodyPr/>
                    <a:lstStyle/>
                    <a:p>
                      <a:r>
                        <a:rPr lang="en-US" dirty="0" smtClean="0"/>
                        <a:t>51.6</a:t>
                      </a:r>
                      <a:endParaRPr lang="en-US" dirty="0"/>
                    </a:p>
                  </a:txBody>
                  <a:tcPr/>
                </a:tc>
                <a:tc>
                  <a:txBody>
                    <a:bodyPr/>
                    <a:lstStyle/>
                    <a:p>
                      <a:r>
                        <a:rPr lang="en-US" dirty="0" smtClean="0"/>
                        <a:t>130.77</a:t>
                      </a:r>
                      <a:endParaRPr lang="en-US" dirty="0"/>
                    </a:p>
                  </a:txBody>
                  <a:tcPr/>
                </a:tc>
                <a:tc>
                  <a:txBody>
                    <a:bodyPr/>
                    <a:lstStyle/>
                    <a:p>
                      <a:r>
                        <a:rPr lang="en-US" dirty="0" smtClean="0"/>
                        <a:t>258.87</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37</a:t>
            </a:fld>
            <a:endParaRPr lang="en-US"/>
          </a:p>
        </p:txBody>
      </p:sp>
      <p:sp>
        <p:nvSpPr>
          <p:cNvPr id="5" name="Rounded Rectangle 4"/>
          <p:cNvSpPr/>
          <p:nvPr/>
        </p:nvSpPr>
        <p:spPr>
          <a:xfrm>
            <a:off x="4226256" y="2903560"/>
            <a:ext cx="3429000" cy="3810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89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Power-Saving + Handoff</a:t>
            </a:r>
            <a:br>
              <a:rPr lang="en-US" dirty="0" smtClean="0"/>
            </a:br>
            <a:r>
              <a:rPr lang="en-US" dirty="0" smtClean="0"/>
              <a:t>Absolute Energy Savings (%)</a:t>
            </a:r>
            <a:endParaRPr lang="en-US" dirty="0"/>
          </a:p>
        </p:txBody>
      </p:sp>
      <p:pic>
        <p:nvPicPr>
          <p:cNvPr id="1026" name="Picture 2" descr="E:\Users\Saqib Ilyas\Documents\GitHub\waridtran\figures\ilyas5a.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752600"/>
            <a:ext cx="7391401"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38</a:t>
            </a:fld>
            <a:endParaRPr lang="en-US"/>
          </a:p>
        </p:txBody>
      </p:sp>
    </p:spTree>
    <p:extLst>
      <p:ext uri="{BB962C8B-B14F-4D97-AF65-F5344CB8AC3E}">
        <p14:creationId xmlns:p14="http://schemas.microsoft.com/office/powerpoint/2010/main" val="32349102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Power-Saving + </a:t>
            </a:r>
            <a:r>
              <a:rPr lang="en-US" dirty="0" smtClean="0"/>
              <a:t>Handoff</a:t>
            </a:r>
            <a:r>
              <a:rPr lang="en-US" dirty="0"/>
              <a:t/>
            </a:r>
            <a:br>
              <a:rPr lang="en-US" dirty="0"/>
            </a:br>
            <a:r>
              <a:rPr lang="en-US" dirty="0"/>
              <a:t>Absolute </a:t>
            </a:r>
            <a:r>
              <a:rPr lang="en-US" dirty="0" smtClean="0"/>
              <a:t>Energy Savings (kWh)</a:t>
            </a:r>
            <a:endParaRPr lang="en-US" dirty="0"/>
          </a:p>
        </p:txBody>
      </p:sp>
      <p:pic>
        <p:nvPicPr>
          <p:cNvPr id="2050" name="Picture 2" descr="E:\Users\Saqib Ilyas\Documents\GitHub\waridtran\figures\ilyas5b.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1828800"/>
            <a:ext cx="7505701" cy="43243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39</a:t>
            </a:fld>
            <a:endParaRPr lang="en-US"/>
          </a:p>
        </p:txBody>
      </p:sp>
    </p:spTree>
    <p:extLst>
      <p:ext uri="{BB962C8B-B14F-4D97-AF65-F5344CB8AC3E}">
        <p14:creationId xmlns:p14="http://schemas.microsoft.com/office/powerpoint/2010/main" val="38675707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827768133"/>
              </p:ext>
            </p:extLst>
          </p:nvPr>
        </p:nvGraphicFramePr>
        <p:xfrm>
          <a:off x="1524000" y="1605280"/>
          <a:ext cx="6096000" cy="11125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Parameter</a:t>
                      </a:r>
                      <a:endParaRPr lang="en-US" dirty="0"/>
                    </a:p>
                  </a:txBody>
                  <a:tcPr/>
                </a:tc>
                <a:tc>
                  <a:txBody>
                    <a:bodyPr/>
                    <a:lstStyle/>
                    <a:p>
                      <a:r>
                        <a:rPr lang="en-US" dirty="0" smtClean="0"/>
                        <a:t>Microsoft</a:t>
                      </a:r>
                      <a:endParaRPr lang="en-US" dirty="0"/>
                    </a:p>
                  </a:txBody>
                  <a:tcPr/>
                </a:tc>
                <a:tc>
                  <a:txBody>
                    <a:bodyPr/>
                    <a:lstStyle/>
                    <a:p>
                      <a:r>
                        <a:rPr lang="en-US" dirty="0" smtClean="0"/>
                        <a:t>Amazon</a:t>
                      </a:r>
                      <a:endParaRPr lang="en-US" dirty="0"/>
                    </a:p>
                  </a:txBody>
                  <a:tcPr/>
                </a:tc>
                <a:tc>
                  <a:txBody>
                    <a:bodyPr/>
                    <a:lstStyle/>
                    <a:p>
                      <a:r>
                        <a:rPr lang="en-US" dirty="0" smtClean="0"/>
                        <a:t>Google</a:t>
                      </a:r>
                      <a:endParaRPr lang="en-US" dirty="0"/>
                    </a:p>
                  </a:txBody>
                  <a:tcPr/>
                </a:tc>
              </a:tr>
              <a:tr h="370840">
                <a:tc>
                  <a:txBody>
                    <a:bodyPr/>
                    <a:lstStyle/>
                    <a:p>
                      <a:r>
                        <a:rPr lang="en-US" dirty="0" smtClean="0"/>
                        <a:t>Servers</a:t>
                      </a:r>
                      <a:endParaRPr lang="en-US" dirty="0"/>
                    </a:p>
                  </a:txBody>
                  <a:tcPr/>
                </a:tc>
                <a:tc>
                  <a:txBody>
                    <a:bodyPr/>
                    <a:lstStyle/>
                    <a:p>
                      <a:r>
                        <a:rPr lang="en-US" dirty="0" smtClean="0"/>
                        <a:t>Millions</a:t>
                      </a:r>
                      <a:endParaRPr lang="en-US" dirty="0"/>
                    </a:p>
                  </a:txBody>
                  <a:tcPr/>
                </a:tc>
                <a:tc>
                  <a:txBody>
                    <a:bodyPr/>
                    <a:lstStyle/>
                    <a:p>
                      <a:r>
                        <a:rPr lang="en-US" dirty="0" smtClean="0"/>
                        <a:t>2.8 </a:t>
                      </a:r>
                      <a:r>
                        <a:rPr lang="en-US" baseline="0" dirty="0" smtClean="0"/>
                        <a:t>– 5.6 M</a:t>
                      </a:r>
                      <a:endParaRPr lang="en-US" dirty="0"/>
                    </a:p>
                  </a:txBody>
                  <a:tcPr/>
                </a:tc>
                <a:tc>
                  <a:txBody>
                    <a:bodyPr/>
                    <a:lstStyle/>
                    <a:p>
                      <a:r>
                        <a:rPr lang="en-US" dirty="0" smtClean="0"/>
                        <a:t>900000</a:t>
                      </a:r>
                      <a:endParaRPr lang="en-US" dirty="0"/>
                    </a:p>
                  </a:txBody>
                  <a:tcPr/>
                </a:tc>
              </a:tr>
              <a:tr h="370840">
                <a:tc>
                  <a:txBody>
                    <a:bodyPr/>
                    <a:lstStyle/>
                    <a:p>
                      <a:r>
                        <a:rPr lang="en-US" dirty="0" smtClean="0"/>
                        <a:t>Data Centers</a:t>
                      </a:r>
                      <a:endParaRPr lang="en-US" dirty="0"/>
                    </a:p>
                  </a:txBody>
                  <a:tcPr/>
                </a:tc>
                <a:tc>
                  <a:txBody>
                    <a:bodyPr/>
                    <a:lstStyle/>
                    <a:p>
                      <a:r>
                        <a:rPr lang="en-US" dirty="0" smtClean="0"/>
                        <a:t>&gt; 26</a:t>
                      </a:r>
                      <a:endParaRPr lang="en-US" dirty="0"/>
                    </a:p>
                  </a:txBody>
                  <a:tcPr/>
                </a:tc>
                <a:tc>
                  <a:txBody>
                    <a:bodyPr/>
                    <a:lstStyle/>
                    <a:p>
                      <a:r>
                        <a:rPr lang="en-US" dirty="0" smtClean="0"/>
                        <a:t>~ 87</a:t>
                      </a:r>
                      <a:endParaRPr lang="en-US" dirty="0"/>
                    </a:p>
                  </a:txBody>
                  <a:tcPr/>
                </a:tc>
                <a:tc>
                  <a:txBody>
                    <a:bodyPr/>
                    <a:lstStyle/>
                    <a:p>
                      <a:r>
                        <a:rPr lang="en-US" dirty="0" smtClean="0"/>
                        <a:t>14</a:t>
                      </a:r>
                      <a:endParaRPr lang="en-US" dirty="0"/>
                    </a:p>
                  </a:txBody>
                  <a:tcPr/>
                </a:tc>
              </a:tr>
            </a:tbl>
          </a:graphicData>
        </a:graphic>
      </p:graphicFrame>
      <p:sp>
        <p:nvSpPr>
          <p:cNvPr id="2" name="Title 1"/>
          <p:cNvSpPr>
            <a:spLocks noGrp="1"/>
          </p:cNvSpPr>
          <p:nvPr>
            <p:ph type="title"/>
          </p:nvPr>
        </p:nvSpPr>
        <p:spPr/>
        <p:txBody>
          <a:bodyPr/>
          <a:lstStyle/>
          <a:p>
            <a:r>
              <a:rPr lang="en-US" dirty="0" smtClean="0"/>
              <a:t>Network Scale</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a:t>
            </a:fld>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524000"/>
            <a:ext cx="714375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1447800"/>
            <a:ext cx="8067675"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214475" y="1110734"/>
            <a:ext cx="3878754" cy="369332"/>
          </a:xfrm>
          <a:prstGeom prst="rect">
            <a:avLst/>
          </a:prstGeom>
          <a:noFill/>
        </p:spPr>
        <p:txBody>
          <a:bodyPr wrap="none" rtlCol="0">
            <a:spAutoFit/>
          </a:bodyPr>
          <a:lstStyle/>
          <a:p>
            <a:r>
              <a:rPr lang="en-US" dirty="0" smtClean="0"/>
              <a:t>1 Data Center ~ 50,000 - 80,000 servers</a:t>
            </a:r>
            <a:endParaRPr lang="en-US" dirty="0"/>
          </a:p>
        </p:txBody>
      </p:sp>
      <p:sp>
        <p:nvSpPr>
          <p:cNvPr id="9" name="TextBox 8"/>
          <p:cNvSpPr txBox="1"/>
          <p:nvPr/>
        </p:nvSpPr>
        <p:spPr>
          <a:xfrm>
            <a:off x="538163" y="2133600"/>
            <a:ext cx="3492751" cy="523220"/>
          </a:xfrm>
          <a:prstGeom prst="rect">
            <a:avLst/>
          </a:prstGeom>
          <a:noFill/>
        </p:spPr>
        <p:txBody>
          <a:bodyPr wrap="none" rtlCol="0">
            <a:spAutoFit/>
          </a:bodyPr>
          <a:lstStyle/>
          <a:p>
            <a:r>
              <a:rPr lang="en-US" sz="2800" dirty="0" smtClean="0"/>
              <a:t>Telenor: 8000 </a:t>
            </a:r>
            <a:r>
              <a:rPr lang="en-US" sz="2800" dirty="0"/>
              <a:t>cell </a:t>
            </a:r>
            <a:r>
              <a:rPr lang="en-US" sz="2800" dirty="0" smtClean="0"/>
              <a:t>sites</a:t>
            </a:r>
            <a:endParaRPr lang="en-US" sz="2800" dirty="0"/>
          </a:p>
        </p:txBody>
      </p:sp>
      <p:pic>
        <p:nvPicPr>
          <p:cNvPr id="14" name="Picture 6" descr="https://s3.amazonaws.com/rapgenius/1347490493_004SPT_Cliff_Robertson_0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5145" y="1524000"/>
            <a:ext cx="5446255" cy="40846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30945" y="1676400"/>
            <a:ext cx="4382803" cy="584775"/>
          </a:xfrm>
          <a:prstGeom prst="rect">
            <a:avLst/>
          </a:prstGeom>
          <a:solidFill>
            <a:schemeClr val="accent1"/>
          </a:solidFill>
        </p:spPr>
        <p:txBody>
          <a:bodyPr wrap="none" rtlCol="0">
            <a:spAutoFit/>
          </a:bodyPr>
          <a:lstStyle/>
          <a:p>
            <a:r>
              <a:rPr lang="en-US" sz="3200" dirty="0" smtClean="0">
                <a:solidFill>
                  <a:schemeClr val="bg1"/>
                </a:solidFill>
              </a:rPr>
              <a:t>With great power comes </a:t>
            </a:r>
            <a:endParaRPr lang="en-US" sz="3200" dirty="0">
              <a:solidFill>
                <a:schemeClr val="bg1"/>
              </a:solidFill>
            </a:endParaRPr>
          </a:p>
        </p:txBody>
      </p:sp>
      <p:sp>
        <p:nvSpPr>
          <p:cNvPr id="16" name="TextBox 15"/>
          <p:cNvSpPr txBox="1"/>
          <p:nvPr/>
        </p:nvSpPr>
        <p:spPr>
          <a:xfrm>
            <a:off x="3065225" y="4825425"/>
            <a:ext cx="3538597" cy="584775"/>
          </a:xfrm>
          <a:prstGeom prst="rect">
            <a:avLst/>
          </a:prstGeom>
          <a:noFill/>
        </p:spPr>
        <p:txBody>
          <a:bodyPr wrap="none" rtlCol="0">
            <a:spAutoFit/>
          </a:bodyPr>
          <a:lstStyle/>
          <a:p>
            <a:r>
              <a:rPr lang="en-US" sz="3200" dirty="0">
                <a:solidFill>
                  <a:schemeClr val="bg1"/>
                </a:solidFill>
              </a:rPr>
              <a:t>g</a:t>
            </a:r>
            <a:r>
              <a:rPr lang="en-US" sz="3200" dirty="0" smtClean="0">
                <a:solidFill>
                  <a:schemeClr val="bg1"/>
                </a:solidFill>
              </a:rPr>
              <a:t>reat electricity bills</a:t>
            </a:r>
            <a:endParaRPr lang="en-US" sz="3200" dirty="0">
              <a:solidFill>
                <a:schemeClr val="bg1"/>
              </a:solidFill>
            </a:endParaRPr>
          </a:p>
        </p:txBody>
      </p:sp>
      <p:pic>
        <p:nvPicPr>
          <p:cNvPr id="9221" name="Picture 5" descr="http://www.cbronline.com/BRHome/ResizeImage/_Uploads_NewsArticle_4545356_main.jpg/1024/1024/Details/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334" y="1174296"/>
            <a:ext cx="8609266" cy="49217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057400" y="6248400"/>
            <a:ext cx="4820743" cy="461665"/>
          </a:xfrm>
          <a:prstGeom prst="rect">
            <a:avLst/>
          </a:prstGeom>
          <a:noFill/>
        </p:spPr>
        <p:txBody>
          <a:bodyPr wrap="none" rtlCol="0">
            <a:spAutoFit/>
          </a:bodyPr>
          <a:lstStyle/>
          <a:p>
            <a:r>
              <a:rPr lang="en-US" sz="2400" dirty="0" smtClean="0"/>
              <a:t>Image source: http</a:t>
            </a:r>
            <a:r>
              <a:rPr lang="en-US" sz="2400" dirty="0"/>
              <a:t>://bit.ly/1awWnLn</a:t>
            </a:r>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614" y="1295400"/>
            <a:ext cx="8690986" cy="396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68344" y="5334000"/>
            <a:ext cx="9122369" cy="707886"/>
          </a:xfrm>
          <a:prstGeom prst="rect">
            <a:avLst/>
          </a:prstGeom>
          <a:noFill/>
        </p:spPr>
        <p:txBody>
          <a:bodyPr wrap="none" rtlCol="0">
            <a:spAutoFit/>
          </a:bodyPr>
          <a:lstStyle/>
          <a:p>
            <a:pPr algn="ctr"/>
            <a:r>
              <a:rPr lang="en-US" sz="2400" dirty="0" smtClean="0"/>
              <a:t>Google’s B4 SDN</a:t>
            </a:r>
            <a:endParaRPr lang="en-US" dirty="0" smtClean="0"/>
          </a:p>
          <a:p>
            <a:r>
              <a:rPr lang="en-US" sz="1600" dirty="0" smtClean="0"/>
              <a:t>Image Source: Jain et. al, “B4: Experience with a globally-deployed software defined WAN</a:t>
            </a:r>
            <a:r>
              <a:rPr lang="en-US" sz="1600" dirty="0" smtClean="0"/>
              <a:t>”, SIGCOMM 2013</a:t>
            </a:r>
            <a:endParaRPr lang="en-US" sz="1600" dirty="0"/>
          </a:p>
        </p:txBody>
      </p:sp>
      <p:sp>
        <p:nvSpPr>
          <p:cNvPr id="17" name="Rounded Rectangular Callout 16"/>
          <p:cNvSpPr/>
          <p:nvPr/>
        </p:nvSpPr>
        <p:spPr>
          <a:xfrm>
            <a:off x="1319533" y="2197149"/>
            <a:ext cx="1475734" cy="432375"/>
          </a:xfrm>
          <a:prstGeom prst="wedgeRoundRectCallout">
            <a:avLst>
              <a:gd name="adj1" fmla="val 54077"/>
              <a:gd name="adj2" fmla="val 1414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
        <p:nvSpPr>
          <p:cNvPr id="18" name="Rounded Rectangular Callout 17"/>
          <p:cNvSpPr/>
          <p:nvPr/>
        </p:nvSpPr>
        <p:spPr>
          <a:xfrm>
            <a:off x="3238499" y="2344113"/>
            <a:ext cx="2590801" cy="426423"/>
          </a:xfrm>
          <a:prstGeom prst="wedgeRoundRectCallout">
            <a:avLst>
              <a:gd name="adj1" fmla="val -29261"/>
              <a:gd name="adj2" fmla="val 1425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 Data Center Links</a:t>
            </a:r>
            <a:endParaRPr lang="en-US" dirty="0"/>
          </a:p>
        </p:txBody>
      </p:sp>
      <p:sp>
        <p:nvSpPr>
          <p:cNvPr id="11" name="TextBox 10"/>
          <p:cNvSpPr txBox="1"/>
          <p:nvPr/>
        </p:nvSpPr>
        <p:spPr>
          <a:xfrm>
            <a:off x="533400" y="2738735"/>
            <a:ext cx="3444213" cy="523220"/>
          </a:xfrm>
          <a:prstGeom prst="rect">
            <a:avLst/>
          </a:prstGeom>
          <a:solidFill>
            <a:srgbClr val="002060"/>
          </a:solidFill>
        </p:spPr>
        <p:txBody>
          <a:bodyPr wrap="none" rtlCol="0">
            <a:spAutoFit/>
          </a:bodyPr>
          <a:lstStyle/>
          <a:p>
            <a:r>
              <a:rPr lang="en-US" sz="2800" dirty="0">
                <a:solidFill>
                  <a:schemeClr val="bg1"/>
                </a:solidFill>
              </a:rPr>
              <a:t>Massive </a:t>
            </a:r>
            <a:r>
              <a:rPr lang="en-US" sz="2800" dirty="0" smtClean="0">
                <a:solidFill>
                  <a:schemeClr val="bg1"/>
                </a:solidFill>
              </a:rPr>
              <a:t>infrastructure</a:t>
            </a:r>
            <a:endParaRPr lang="en-US" sz="2800" dirty="0">
              <a:solidFill>
                <a:schemeClr val="bg1"/>
              </a:solidFill>
            </a:endParaRPr>
          </a:p>
        </p:txBody>
      </p:sp>
      <p:sp>
        <p:nvSpPr>
          <p:cNvPr id="23" name="TextBox 22"/>
          <p:cNvSpPr txBox="1"/>
          <p:nvPr/>
        </p:nvSpPr>
        <p:spPr>
          <a:xfrm>
            <a:off x="5090187" y="2753380"/>
            <a:ext cx="3193246" cy="523220"/>
          </a:xfrm>
          <a:prstGeom prst="rect">
            <a:avLst/>
          </a:prstGeom>
          <a:solidFill>
            <a:srgbClr val="002060"/>
          </a:solidFill>
        </p:spPr>
        <p:txBody>
          <a:bodyPr wrap="none" rtlCol="0">
            <a:spAutoFit/>
          </a:bodyPr>
          <a:lstStyle/>
          <a:p>
            <a:r>
              <a:rPr lang="en-US" sz="2800" dirty="0">
                <a:solidFill>
                  <a:schemeClr val="bg1"/>
                </a:solidFill>
              </a:rPr>
              <a:t>Massive </a:t>
            </a:r>
            <a:r>
              <a:rPr lang="en-US" sz="2800" dirty="0" smtClean="0">
                <a:solidFill>
                  <a:schemeClr val="bg1"/>
                </a:solidFill>
              </a:rPr>
              <a:t>power draw</a:t>
            </a:r>
            <a:endParaRPr lang="en-US" sz="2800" dirty="0">
              <a:solidFill>
                <a:schemeClr val="bg1"/>
              </a:solidFill>
            </a:endParaRPr>
          </a:p>
        </p:txBody>
      </p:sp>
      <p:sp>
        <p:nvSpPr>
          <p:cNvPr id="19" name="Right Arrow 18"/>
          <p:cNvSpPr/>
          <p:nvPr/>
        </p:nvSpPr>
        <p:spPr>
          <a:xfrm>
            <a:off x="4343400" y="2819400"/>
            <a:ext cx="436857" cy="390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2362200" y="5131670"/>
            <a:ext cx="4038599" cy="707886"/>
          </a:xfrm>
          <a:prstGeom prst="rect">
            <a:avLst/>
          </a:prstGeom>
          <a:noFill/>
        </p:spPr>
        <p:txBody>
          <a:bodyPr wrap="square" rtlCol="0">
            <a:spAutoFit/>
          </a:bodyPr>
          <a:lstStyle/>
          <a:p>
            <a:pPr algn="ctr"/>
            <a:r>
              <a:rPr lang="en-US" sz="2000" dirty="0" smtClean="0"/>
              <a:t>Google’s data center locations</a:t>
            </a:r>
          </a:p>
          <a:p>
            <a:pPr algn="ctr"/>
            <a:r>
              <a:rPr lang="en-US" sz="2000" dirty="0"/>
              <a:t>http://bit.ly/1WbIvbe</a:t>
            </a:r>
          </a:p>
        </p:txBody>
      </p:sp>
      <p:sp>
        <p:nvSpPr>
          <p:cNvPr id="10" name="TextBox 9"/>
          <p:cNvSpPr txBox="1"/>
          <p:nvPr/>
        </p:nvSpPr>
        <p:spPr>
          <a:xfrm>
            <a:off x="2286000" y="5562600"/>
            <a:ext cx="4495800" cy="707886"/>
          </a:xfrm>
          <a:prstGeom prst="rect">
            <a:avLst/>
          </a:prstGeom>
          <a:noFill/>
        </p:spPr>
        <p:txBody>
          <a:bodyPr wrap="square" rtlCol="0">
            <a:spAutoFit/>
          </a:bodyPr>
          <a:lstStyle/>
          <a:p>
            <a:pPr algn="ctr"/>
            <a:r>
              <a:rPr lang="en-US" sz="2000" dirty="0" smtClean="0"/>
              <a:t>Microsoft Azure’s data center locations</a:t>
            </a:r>
          </a:p>
          <a:p>
            <a:pPr algn="ctr"/>
            <a:r>
              <a:rPr lang="en-US" sz="2000" dirty="0"/>
              <a:t>http://bit.ly/1mqvi26</a:t>
            </a:r>
          </a:p>
        </p:txBody>
      </p:sp>
      <p:sp>
        <p:nvSpPr>
          <p:cNvPr id="3" name="TextBox 2"/>
          <p:cNvSpPr txBox="1"/>
          <p:nvPr/>
        </p:nvSpPr>
        <p:spPr>
          <a:xfrm>
            <a:off x="3203919" y="1414790"/>
            <a:ext cx="3362780" cy="646331"/>
          </a:xfrm>
          <a:prstGeom prst="rect">
            <a:avLst/>
          </a:prstGeom>
          <a:solidFill>
            <a:srgbClr val="002060"/>
          </a:solidFill>
        </p:spPr>
        <p:txBody>
          <a:bodyPr wrap="none" rtlCol="0">
            <a:spAutoFit/>
          </a:bodyPr>
          <a:lstStyle/>
          <a:p>
            <a:r>
              <a:rPr lang="en-US" sz="3600" dirty="0" smtClean="0">
                <a:solidFill>
                  <a:schemeClr val="bg1"/>
                </a:solidFill>
              </a:rPr>
              <a:t>Rich connectivity</a:t>
            </a:r>
            <a:endParaRPr lang="en-US" sz="3600" dirty="0">
              <a:solidFill>
                <a:schemeClr val="bg1"/>
              </a:solidFill>
            </a:endParaRPr>
          </a:p>
        </p:txBody>
      </p:sp>
    </p:spTree>
    <p:extLst>
      <p:ext uri="{BB962C8B-B14F-4D97-AF65-F5344CB8AC3E}">
        <p14:creationId xmlns:p14="http://schemas.microsoft.com/office/powerpoint/2010/main" val="40316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22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ntr" presetSubtype="0" fill="hold" grpId="2"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921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92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921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92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7"/>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9222"/>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9"/>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2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1"/>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9"/>
                                        </p:tgtEl>
                                        <p:attrNameLst>
                                          <p:attrName>style.visibility</p:attrName>
                                        </p:attrNameLst>
                                      </p:cBhvr>
                                      <p:to>
                                        <p:strVal val="hidden"/>
                                      </p:to>
                                    </p:set>
                                  </p:childTnLst>
                                </p:cTn>
                              </p:par>
                              <p:par>
                                <p:cTn id="83" presetID="1"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1"/>
      <p:bldP spid="9" grpId="0"/>
      <p:bldP spid="9" grpId="1"/>
      <p:bldP spid="15" grpId="0" animBg="1"/>
      <p:bldP spid="16" grpId="0"/>
      <p:bldP spid="12" grpId="0"/>
      <p:bldP spid="13" grpId="0"/>
      <p:bldP spid="13" grpId="1"/>
      <p:bldP spid="17" grpId="0" animBg="1"/>
      <p:bldP spid="17" grpId="1" animBg="1"/>
      <p:bldP spid="18" grpId="0" animBg="1"/>
      <p:bldP spid="18" grpId="1" animBg="1"/>
      <p:bldP spid="11" grpId="0" animBg="1"/>
      <p:bldP spid="11" grpId="1" animBg="1"/>
      <p:bldP spid="23" grpId="0" animBg="1"/>
      <p:bldP spid="23" grpId="1" animBg="1"/>
      <p:bldP spid="19" grpId="0" animBg="1"/>
      <p:bldP spid="19" grpId="1" animBg="1"/>
      <p:bldP spid="7" grpId="1"/>
      <p:bldP spid="7" grpId="2"/>
      <p:bldP spid="10" grpId="0"/>
      <p:bldP spid="10" grpId="1"/>
      <p:bldP spid="3" grpId="0" animBg="1"/>
      <p:bldP spid="3"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Granular Deactivation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905279019"/>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Granularity</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2-state</a:t>
                      </a:r>
                      <a:endParaRPr lang="en-US" dirty="0"/>
                    </a:p>
                  </a:txBody>
                  <a:tcPr/>
                </a:tc>
                <a:tc>
                  <a:txBody>
                    <a:bodyPr/>
                    <a:lstStyle/>
                    <a:p>
                      <a:r>
                        <a:rPr lang="en-US" dirty="0" smtClean="0"/>
                        <a:t>5.38%</a:t>
                      </a:r>
                      <a:endParaRPr lang="en-US" dirty="0"/>
                    </a:p>
                  </a:txBody>
                  <a:tcPr/>
                </a:tc>
                <a:tc>
                  <a:txBody>
                    <a:bodyPr/>
                    <a:lstStyle/>
                    <a:p>
                      <a:r>
                        <a:rPr lang="en-US" dirty="0" smtClean="0"/>
                        <a:t>6.29%</a:t>
                      </a:r>
                      <a:endParaRPr lang="en-US" dirty="0"/>
                    </a:p>
                  </a:txBody>
                  <a:tcPr/>
                </a:tc>
                <a:tc>
                  <a:txBody>
                    <a:bodyPr/>
                    <a:lstStyle/>
                    <a:p>
                      <a:r>
                        <a:rPr lang="en-US" dirty="0" smtClean="0"/>
                        <a:t>14.94%</a:t>
                      </a:r>
                      <a:endParaRPr lang="en-US" dirty="0"/>
                    </a:p>
                  </a:txBody>
                  <a:tcPr/>
                </a:tc>
              </a:tr>
              <a:tr h="370840">
                <a:tc>
                  <a:txBody>
                    <a:bodyPr/>
                    <a:lstStyle/>
                    <a:p>
                      <a:r>
                        <a:rPr lang="en-US" dirty="0" smtClean="0"/>
                        <a:t>3-state</a:t>
                      </a:r>
                      <a:endParaRPr lang="en-US" dirty="0"/>
                    </a:p>
                  </a:txBody>
                  <a:tcPr/>
                </a:tc>
                <a:tc>
                  <a:txBody>
                    <a:bodyPr/>
                    <a:lstStyle/>
                    <a:p>
                      <a:r>
                        <a:rPr lang="en-US" dirty="0" smtClean="0"/>
                        <a:t>6.81%</a:t>
                      </a:r>
                      <a:endParaRPr lang="en-US" dirty="0"/>
                    </a:p>
                  </a:txBody>
                  <a:tcPr/>
                </a:tc>
                <a:tc>
                  <a:txBody>
                    <a:bodyPr/>
                    <a:lstStyle/>
                    <a:p>
                      <a:r>
                        <a:rPr lang="en-US" dirty="0" smtClean="0"/>
                        <a:t>7.73%</a:t>
                      </a:r>
                      <a:endParaRPr lang="en-US" dirty="0"/>
                    </a:p>
                  </a:txBody>
                  <a:tcPr/>
                </a:tc>
                <a:tc>
                  <a:txBody>
                    <a:bodyPr/>
                    <a:lstStyle/>
                    <a:p>
                      <a:r>
                        <a:rPr lang="en-US" dirty="0" smtClean="0"/>
                        <a:t>18.62%</a:t>
                      </a:r>
                      <a:endParaRPr lang="en-US" dirty="0"/>
                    </a:p>
                  </a:txBody>
                  <a:tcPr/>
                </a:tc>
              </a:tr>
              <a:tr h="370840">
                <a:tc>
                  <a:txBody>
                    <a:bodyPr/>
                    <a:lstStyle/>
                    <a:p>
                      <a:r>
                        <a:rPr lang="en-US" dirty="0" smtClean="0"/>
                        <a:t>6-state</a:t>
                      </a:r>
                      <a:endParaRPr lang="en-US" dirty="0"/>
                    </a:p>
                  </a:txBody>
                  <a:tcPr/>
                </a:tc>
                <a:tc>
                  <a:txBody>
                    <a:bodyPr/>
                    <a:lstStyle/>
                    <a:p>
                      <a:r>
                        <a:rPr lang="en-US" dirty="0" smtClean="0"/>
                        <a:t>8.70%</a:t>
                      </a:r>
                      <a:endParaRPr lang="en-US" dirty="0"/>
                    </a:p>
                  </a:txBody>
                  <a:tcPr/>
                </a:tc>
                <a:tc>
                  <a:txBody>
                    <a:bodyPr/>
                    <a:lstStyle/>
                    <a:p>
                      <a:r>
                        <a:rPr lang="en-US" dirty="0" smtClean="0"/>
                        <a:t>9.65%</a:t>
                      </a:r>
                      <a:endParaRPr lang="en-US" dirty="0"/>
                    </a:p>
                  </a:txBody>
                  <a:tcPr/>
                </a:tc>
                <a:tc>
                  <a:txBody>
                    <a:bodyPr/>
                    <a:lstStyle/>
                    <a:p>
                      <a:r>
                        <a:rPr lang="en-US" dirty="0" smtClean="0"/>
                        <a:t>23.37%</a:t>
                      </a:r>
                      <a:endParaRPr lang="en-US" dirty="0"/>
                    </a:p>
                  </a:txBody>
                  <a:tcPr/>
                </a:tc>
              </a:tr>
            </a:tbl>
          </a:graphicData>
        </a:graphic>
      </p:graphicFrame>
      <p:sp>
        <p:nvSpPr>
          <p:cNvPr id="3" name="Slide Number Placeholder 2"/>
          <p:cNvSpPr>
            <a:spLocks noGrp="1"/>
          </p:cNvSpPr>
          <p:nvPr>
            <p:ph type="sldNum" sz="quarter" idx="12"/>
          </p:nvPr>
        </p:nvSpPr>
        <p:spPr/>
        <p:txBody>
          <a:bodyPr/>
          <a:lstStyle/>
          <a:p>
            <a:fld id="{6E32B92A-CB75-4E54-8293-CBC8A13B5AFB}" type="slidenum">
              <a:rPr lang="en-US" smtClean="0"/>
              <a:t>40</a:t>
            </a:fld>
            <a:endParaRPr lang="en-US"/>
          </a:p>
        </p:txBody>
      </p:sp>
      <p:sp>
        <p:nvSpPr>
          <p:cNvPr id="5" name="TextBox 4"/>
          <p:cNvSpPr txBox="1"/>
          <p:nvPr/>
        </p:nvSpPr>
        <p:spPr>
          <a:xfrm>
            <a:off x="2243889" y="3352800"/>
            <a:ext cx="4918911" cy="461665"/>
          </a:xfrm>
          <a:prstGeom prst="rect">
            <a:avLst/>
          </a:prstGeom>
          <a:solidFill>
            <a:schemeClr val="bg2"/>
          </a:solidFill>
          <a:ln>
            <a:solidFill>
              <a:srgbClr val="FF0000"/>
            </a:solidFill>
          </a:ln>
        </p:spPr>
        <p:txBody>
          <a:bodyPr wrap="none" rtlCol="0">
            <a:spAutoFit/>
          </a:bodyPr>
          <a:lstStyle/>
          <a:p>
            <a:r>
              <a:rPr lang="en-US" sz="2400" dirty="0" smtClean="0"/>
              <a:t>Savings increase with finer granularity</a:t>
            </a:r>
            <a:endParaRPr lang="en-US" sz="2400" dirty="0"/>
          </a:p>
        </p:txBody>
      </p:sp>
    </p:spTree>
    <p:extLst>
      <p:ext uri="{BB962C8B-B14F-4D97-AF65-F5344CB8AC3E}">
        <p14:creationId xmlns:p14="http://schemas.microsoft.com/office/powerpoint/2010/main" val="214756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Late Deactivation</a:t>
            </a:r>
            <a:endParaRPr lang="en-US" dirty="0"/>
          </a:p>
        </p:txBody>
      </p:sp>
      <p:pic>
        <p:nvPicPr>
          <p:cNvPr id="4098" name="Picture 2" descr="E:\Users\Saqib Ilyas\Documents\GitHub\waridtran\figures\ilyas7.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486650" cy="45434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41</a:t>
            </a:fld>
            <a:endParaRPr lang="en-US"/>
          </a:p>
        </p:txBody>
      </p:sp>
    </p:spTree>
    <p:extLst>
      <p:ext uri="{BB962C8B-B14F-4D97-AF65-F5344CB8AC3E}">
        <p14:creationId xmlns:p14="http://schemas.microsoft.com/office/powerpoint/2010/main" val="16678101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Randomized Algorithm</a:t>
            </a:r>
            <a:endParaRPr lang="en-US" dirty="0"/>
          </a:p>
        </p:txBody>
      </p:sp>
      <p:pic>
        <p:nvPicPr>
          <p:cNvPr id="4"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C:\Users\SAQIB\AppData\Local\Microsoft\Windows\Temporary Internet Files\Content.IE5\6OXKIC0L\MC900349993[1].wmf"/>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C:\Users\SAQIB\AppData\Local\Microsoft\Windows\Temporary Internet Files\Content.IE5\6OXKIC0L\MC900349993[1].wmf"/>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C:\Users\SAQIB\AppData\Local\Microsoft\Windows\Temporary Internet Files\Content.IE5\JN6QEPUW\MC900441450[1].png"/>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7" name="Rounded Rectangular Callout 26"/>
          <p:cNvSpPr/>
          <p:nvPr/>
        </p:nvSpPr>
        <p:spPr>
          <a:xfrm>
            <a:off x="1447800" y="1066800"/>
            <a:ext cx="1828800" cy="533400"/>
          </a:xfrm>
          <a:prstGeom prst="wedgeRoundRectCallout">
            <a:avLst>
              <a:gd name="adj1" fmla="val 45446"/>
              <a:gd name="adj2" fmla="val 1880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Pick this</a:t>
            </a:r>
            <a:endParaRPr lang="en-US" dirty="0"/>
          </a:p>
        </p:txBody>
      </p:sp>
      <p:sp>
        <p:nvSpPr>
          <p:cNvPr id="30" name="Content Placeholder 2"/>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While there are BTSs in high-power mode</a:t>
            </a:r>
          </a:p>
          <a:p>
            <a:pPr marL="800100" lvl="1" indent="-342900">
              <a:spcBef>
                <a:spcPct val="20000"/>
              </a:spcBef>
              <a:buFont typeface="Arial" pitchFamily="34" charset="0"/>
              <a:buChar cha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Pick a random BTS</a:t>
            </a:r>
          </a:p>
          <a:p>
            <a:pPr marL="800100" lvl="1" indent="-342900">
              <a:spcBef>
                <a:spcPct val="20000"/>
              </a:spcBef>
              <a:buFont typeface="Arial" pitchFamily="34" charset="0"/>
              <a:buChar char="•"/>
            </a:pPr>
            <a:r>
              <a:rPr lang="en-US" sz="3200" dirty="0" smtClean="0"/>
              <a:t>For each call being handled by this BTS</a:t>
            </a:r>
          </a:p>
          <a:p>
            <a:pPr marL="1257300" lvl="2" indent="-342900">
              <a:spcBef>
                <a:spcPct val="20000"/>
              </a:spcBef>
              <a:buFont typeface="Arial" pitchFamily="34" charset="0"/>
              <a:buChar char="•"/>
            </a:pPr>
            <a:r>
              <a:rPr lang="en-US" sz="3200" dirty="0" smtClean="0"/>
              <a:t>Hand-over to a candidate BTS in low-power mode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1" name="Rounded Rectangular Callout 30"/>
          <p:cNvSpPr/>
          <p:nvPr/>
        </p:nvSpPr>
        <p:spPr>
          <a:xfrm>
            <a:off x="3810000" y="12192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2" name="Rounded Rectangular Callout 31"/>
          <p:cNvSpPr/>
          <p:nvPr/>
        </p:nvSpPr>
        <p:spPr>
          <a:xfrm>
            <a:off x="4267200" y="22860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3" name="Rounded Rectangular Callout 32"/>
          <p:cNvSpPr/>
          <p:nvPr/>
        </p:nvSpPr>
        <p:spPr>
          <a:xfrm>
            <a:off x="3352800" y="3733800"/>
            <a:ext cx="1143000" cy="304800"/>
          </a:xfrm>
          <a:prstGeom prst="wedgeRoundRectCallout">
            <a:avLst>
              <a:gd name="adj1" fmla="val -80368"/>
              <a:gd name="adj2" fmla="val -1607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Yup!</a:t>
            </a:r>
            <a:endParaRPr lang="en-US" dirty="0"/>
          </a:p>
        </p:txBody>
      </p:sp>
      <p:cxnSp>
        <p:nvCxnSpPr>
          <p:cNvPr id="34" name="Straight Connector 33"/>
          <p:cNvCxnSpPr/>
          <p:nvPr/>
        </p:nvCxnSpPr>
        <p:spPr>
          <a:xfrm flipV="1">
            <a:off x="2438400" y="3539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5" name="Rounded Rectangular Callout 34"/>
          <p:cNvSpPr/>
          <p:nvPr/>
        </p:nvSpPr>
        <p:spPr>
          <a:xfrm>
            <a:off x="3429000" y="4572000"/>
            <a:ext cx="1524000" cy="381000"/>
          </a:xfrm>
          <a:prstGeom prst="wedgeRoundRectCallout">
            <a:avLst>
              <a:gd name="adj1" fmla="val -108042"/>
              <a:gd name="adj2" fmla="val -1133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6" name="Rounded Rectangular Callout 35"/>
          <p:cNvSpPr/>
          <p:nvPr/>
        </p:nvSpPr>
        <p:spPr>
          <a:xfrm>
            <a:off x="3733800" y="3581400"/>
            <a:ext cx="1524000" cy="381000"/>
          </a:xfrm>
          <a:prstGeom prst="wedgeRoundRectCallout">
            <a:avLst>
              <a:gd name="adj1" fmla="val -78042"/>
              <a:gd name="adj2" fmla="val -230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 name="Slide Number Placeholder 2"/>
          <p:cNvSpPr>
            <a:spLocks noGrp="1"/>
          </p:cNvSpPr>
          <p:nvPr>
            <p:ph type="sldNum" sz="quarter" idx="12"/>
          </p:nvPr>
        </p:nvSpPr>
        <p:spPr/>
        <p:txBody>
          <a:bodyPr/>
          <a:lstStyle/>
          <a:p>
            <a:fld id="{6E32B92A-CB75-4E54-8293-CBC8A13B5AFB}" type="slidenum">
              <a:rPr lang="en-US" smtClean="0"/>
              <a:t>42</a:t>
            </a:fld>
            <a:endParaRPr lang="en-US"/>
          </a:p>
        </p:txBody>
      </p:sp>
    </p:spTree>
    <p:extLst>
      <p:ext uri="{BB962C8B-B14F-4D97-AF65-F5344CB8AC3E}">
        <p14:creationId xmlns:p14="http://schemas.microsoft.com/office/powerpoint/2010/main" val="150462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1"/>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3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3"/>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30" grpId="0" build="p"/>
      <p:bldP spid="31" grpId="0" animBg="1"/>
      <p:bldP spid="31" grpId="1" animBg="1"/>
      <p:bldP spid="32" grpId="0" animBg="1"/>
      <p:bldP spid="32" grpId="1" animBg="1"/>
      <p:bldP spid="33" grpId="0" animBg="1"/>
      <p:bldP spid="33" grpId="1" animBg="1"/>
      <p:bldP spid="35"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Heuristic Algorithm</a:t>
            </a:r>
            <a:endParaRPr lang="en-US" dirty="0"/>
          </a:p>
        </p:txBody>
      </p:sp>
      <p:pic>
        <p:nvPicPr>
          <p:cNvPr id="3074" name="Picture 2" descr="E:\Users\Saqib Ilyas\Documents\GitHub\waridtran\figures\ilyas6.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600200"/>
            <a:ext cx="7315201" cy="43561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E32B92A-CB75-4E54-8293-CBC8A13B5AFB}" type="slidenum">
              <a:rPr lang="en-US" smtClean="0"/>
              <a:t>43</a:t>
            </a:fld>
            <a:endParaRPr lang="en-US"/>
          </a:p>
        </p:txBody>
      </p:sp>
    </p:spTree>
    <p:extLst>
      <p:ext uri="{BB962C8B-B14F-4D97-AF65-F5344CB8AC3E}">
        <p14:creationId xmlns:p14="http://schemas.microsoft.com/office/powerpoint/2010/main" val="30788929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II - Summary</a:t>
            </a:r>
            <a:endParaRPr lang="en-US" dirty="0"/>
          </a:p>
        </p:txBody>
      </p:sp>
      <p:sp>
        <p:nvSpPr>
          <p:cNvPr id="3" name="Content Placeholder 2"/>
          <p:cNvSpPr>
            <a:spLocks noGrp="1"/>
          </p:cNvSpPr>
          <p:nvPr>
            <p:ph idx="1"/>
          </p:nvPr>
        </p:nvSpPr>
        <p:spPr/>
        <p:txBody>
          <a:bodyPr/>
          <a:lstStyle/>
          <a:p>
            <a:r>
              <a:rPr lang="en-US" dirty="0" smtClean="0"/>
              <a:t>Traffic has limited geo-flexibility compared to data centers</a:t>
            </a:r>
          </a:p>
          <a:p>
            <a:r>
              <a:rPr lang="en-US" dirty="0" smtClean="0"/>
              <a:t>No geo-diversity in electricity prices</a:t>
            </a:r>
          </a:p>
          <a:p>
            <a:r>
              <a:rPr lang="en-US" dirty="0" smtClean="0"/>
              <a:t>Activation of power savings feature in hardware helps</a:t>
            </a:r>
          </a:p>
          <a:p>
            <a:r>
              <a:rPr lang="en-US" dirty="0" smtClean="0"/>
              <a:t>RED-BL achieves greater savings even for relatively conservative settings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44</a:t>
            </a:fld>
            <a:endParaRPr lang="en-US"/>
          </a:p>
        </p:txBody>
      </p:sp>
    </p:spTree>
    <p:extLst>
      <p:ext uri="{BB962C8B-B14F-4D97-AF65-F5344CB8AC3E}">
        <p14:creationId xmlns:p14="http://schemas.microsoft.com/office/powerpoint/2010/main" val="13779557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a:t>
            </a:r>
            <a:r>
              <a:rPr lang="en-US" dirty="0" smtClean="0"/>
              <a:t>centers</a:t>
            </a:r>
            <a:endParaRPr lang="en-US" dirty="0" smtClean="0"/>
          </a:p>
          <a:p>
            <a:pPr lvl="1"/>
            <a:r>
              <a:rPr lang="en-US" dirty="0" smtClean="0"/>
              <a:t>Cellular </a:t>
            </a:r>
            <a:r>
              <a:rPr lang="en-US" dirty="0" smtClean="0"/>
              <a:t>networks</a:t>
            </a:r>
            <a:endParaRPr lang="en-US" dirty="0" smtClean="0"/>
          </a:p>
          <a:p>
            <a:r>
              <a:rPr lang="en-US" b="1" dirty="0" smtClean="0">
                <a:solidFill>
                  <a:srgbClr val="FF0000"/>
                </a:solidFill>
              </a:rPr>
              <a:t>Conclusions and future work</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6E32B92A-CB75-4E54-8293-CBC8A13B5AFB}" type="slidenum">
              <a:rPr lang="en-US" smtClean="0"/>
              <a:t>45</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Opportunities for electricity cost savings using:</a:t>
            </a:r>
          </a:p>
          <a:p>
            <a:pPr lvl="1"/>
            <a:r>
              <a:rPr lang="en-US" dirty="0" smtClean="0"/>
              <a:t>Workload relocation</a:t>
            </a:r>
          </a:p>
          <a:p>
            <a:pPr lvl="1"/>
            <a:r>
              <a:rPr lang="en-US" dirty="0" smtClean="0"/>
              <a:t>Resource pruning</a:t>
            </a:r>
          </a:p>
          <a:p>
            <a:r>
              <a:rPr lang="en-US" dirty="0" smtClean="0"/>
              <a:t>WR and RP are applicable to:</a:t>
            </a:r>
          </a:p>
          <a:p>
            <a:pPr lvl="1"/>
            <a:r>
              <a:rPr lang="en-US" dirty="0" smtClean="0"/>
              <a:t>Data centers </a:t>
            </a:r>
          </a:p>
          <a:p>
            <a:pPr lvl="1"/>
            <a:r>
              <a:rPr lang="en-US" dirty="0" smtClean="0"/>
              <a:t>Cellular networks</a:t>
            </a:r>
          </a:p>
          <a:p>
            <a:pPr lvl="1"/>
            <a:r>
              <a:rPr lang="en-US" dirty="0" smtClean="0"/>
              <a:t>Others (need to explore)</a:t>
            </a:r>
          </a:p>
        </p:txBody>
      </p:sp>
      <p:sp>
        <p:nvSpPr>
          <p:cNvPr id="4" name="Slide Number Placeholder 3"/>
          <p:cNvSpPr>
            <a:spLocks noGrp="1"/>
          </p:cNvSpPr>
          <p:nvPr>
            <p:ph type="sldNum" sz="quarter" idx="12"/>
          </p:nvPr>
        </p:nvSpPr>
        <p:spPr/>
        <p:txBody>
          <a:bodyPr/>
          <a:lstStyle/>
          <a:p>
            <a:fld id="{6E32B92A-CB75-4E54-8293-CBC8A13B5AFB}" type="slidenum">
              <a:rPr lang="en-US" smtClean="0"/>
              <a:t>46</a:t>
            </a:fld>
            <a:endParaRPr lang="en-US"/>
          </a:p>
        </p:txBody>
      </p:sp>
    </p:spTree>
    <p:extLst>
      <p:ext uri="{BB962C8B-B14F-4D97-AF65-F5344CB8AC3E}">
        <p14:creationId xmlns:p14="http://schemas.microsoft.com/office/powerpoint/2010/main" val="27342703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Modeled </a:t>
            </a:r>
            <a:r>
              <a:rPr lang="en-US" dirty="0"/>
              <a:t>electricity cost minimization as an optimal state trajectory </a:t>
            </a:r>
            <a:r>
              <a:rPr lang="en-US" dirty="0" smtClean="0"/>
              <a:t>problem</a:t>
            </a:r>
          </a:p>
          <a:p>
            <a:r>
              <a:rPr lang="en-US" dirty="0" smtClean="0"/>
              <a:t>Showed the problem to be NP-Hard in the two case studies</a:t>
            </a:r>
          </a:p>
          <a:p>
            <a:r>
              <a:rPr lang="en-US" dirty="0" smtClean="0"/>
              <a:t>Studied the sensitivity of the problem to various parameters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47</a:t>
            </a:fld>
            <a:endParaRPr lang="en-US"/>
          </a:p>
        </p:txBody>
      </p:sp>
    </p:spTree>
    <p:extLst>
      <p:ext uri="{BB962C8B-B14F-4D97-AF65-F5344CB8AC3E}">
        <p14:creationId xmlns:p14="http://schemas.microsoft.com/office/powerpoint/2010/main" val="4257835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Data centers and cellular networks:</a:t>
            </a:r>
            <a:endParaRPr lang="en-US" dirty="0"/>
          </a:p>
          <a:p>
            <a:pPr lvl="1"/>
            <a:r>
              <a:rPr lang="en-US" dirty="0" smtClean="0"/>
              <a:t>Sets </a:t>
            </a:r>
            <a:r>
              <a:rPr lang="en-US" dirty="0"/>
              <a:t>of geo-diverse resources</a:t>
            </a:r>
          </a:p>
          <a:p>
            <a:r>
              <a:rPr lang="en-US" dirty="0"/>
              <a:t>Contrasts:</a:t>
            </a:r>
          </a:p>
          <a:p>
            <a:pPr lvl="1"/>
            <a:r>
              <a:rPr lang="en-US" dirty="0"/>
              <a:t>Availability of geo-diversity in electricity prices</a:t>
            </a:r>
          </a:p>
          <a:p>
            <a:pPr lvl="1"/>
            <a:r>
              <a:rPr lang="en-US" dirty="0"/>
              <a:t>Geo-flexibility in traffic</a:t>
            </a:r>
          </a:p>
          <a:p>
            <a:pPr lvl="1"/>
            <a:r>
              <a:rPr lang="en-US" dirty="0"/>
              <a:t>Magnitude of transition </a:t>
            </a:r>
            <a:r>
              <a:rPr lang="en-US" dirty="0" smtClean="0"/>
              <a:t>costs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48</a:t>
            </a:fld>
            <a:endParaRPr lang="en-US"/>
          </a:p>
        </p:txBody>
      </p:sp>
    </p:spTree>
    <p:extLst>
      <p:ext uri="{BB962C8B-B14F-4D97-AF65-F5344CB8AC3E}">
        <p14:creationId xmlns:p14="http://schemas.microsoft.com/office/powerpoint/2010/main" val="10033716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Factor in other forms of transition costs:</a:t>
            </a:r>
          </a:p>
          <a:p>
            <a:pPr lvl="1"/>
            <a:r>
              <a:rPr lang="en-US" dirty="0" smtClean="0"/>
              <a:t>Cost of change in latency</a:t>
            </a:r>
          </a:p>
          <a:p>
            <a:pPr lvl="1"/>
            <a:r>
              <a:rPr lang="en-US" dirty="0" smtClean="0"/>
              <a:t>Cost of replication</a:t>
            </a:r>
          </a:p>
          <a:p>
            <a:pPr lvl="1"/>
            <a:r>
              <a:rPr lang="en-US" dirty="0" smtClean="0"/>
              <a:t>Cost of increase in call blocking probability</a:t>
            </a:r>
          </a:p>
          <a:p>
            <a:r>
              <a:rPr lang="en-US" dirty="0" smtClean="0"/>
              <a:t>Implementation on software BTS</a:t>
            </a:r>
          </a:p>
          <a:p>
            <a:r>
              <a:rPr lang="en-US" dirty="0" smtClean="0"/>
              <a:t>Incorporation into an OA&amp;M framework</a:t>
            </a:r>
          </a:p>
          <a:p>
            <a:r>
              <a:rPr lang="en-US" dirty="0" smtClean="0"/>
              <a:t>Adaptation to recent generations of cellular networks </a:t>
            </a:r>
          </a:p>
          <a:p>
            <a:r>
              <a:rPr lang="en-US" dirty="0"/>
              <a:t>Consider expensive diesel-generated power in cellular </a:t>
            </a:r>
            <a:r>
              <a:rPr lang="en-US" dirty="0" smtClean="0"/>
              <a:t>BTSs</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49</a:t>
            </a:fld>
            <a:endParaRPr lang="en-US"/>
          </a:p>
        </p:txBody>
      </p:sp>
    </p:spTree>
    <p:extLst>
      <p:ext uri="{BB962C8B-B14F-4D97-AF65-F5344CB8AC3E}">
        <p14:creationId xmlns:p14="http://schemas.microsoft.com/office/powerpoint/2010/main" val="18510453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1026" name="Picture 2" descr="http://api.ning.com/files/GTT*uiEbDrqF65QG9Z2mOPEep6-UKGEkgedZ8cqwD1wXXPQye*eElgo6dPfVsljM6-gBdiCv2krET6EVCUuukAHmuWZAI6di/goog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47800"/>
            <a:ext cx="3079750" cy="125912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83988" y="1556376"/>
            <a:ext cx="1462260" cy="584775"/>
          </a:xfrm>
          <a:prstGeom prst="rect">
            <a:avLst/>
          </a:prstGeom>
          <a:noFill/>
        </p:spPr>
        <p:txBody>
          <a:bodyPr wrap="none" rtlCol="0">
            <a:spAutoFit/>
          </a:bodyPr>
          <a:lstStyle/>
          <a:p>
            <a:r>
              <a:rPr lang="en-US" sz="3200" dirty="0" smtClean="0"/>
              <a:t>$951 M</a:t>
            </a:r>
            <a:endParaRPr lang="en-US" sz="3200" dirty="0"/>
          </a:p>
        </p:txBody>
      </p:sp>
      <p:sp>
        <p:nvSpPr>
          <p:cNvPr id="5" name="TextBox 4"/>
          <p:cNvSpPr txBox="1"/>
          <p:nvPr/>
        </p:nvSpPr>
        <p:spPr>
          <a:xfrm>
            <a:off x="990600" y="6400800"/>
            <a:ext cx="3441904" cy="369332"/>
          </a:xfrm>
          <a:prstGeom prst="rect">
            <a:avLst/>
          </a:prstGeom>
          <a:noFill/>
        </p:spPr>
        <p:txBody>
          <a:bodyPr wrap="none" rtlCol="0">
            <a:spAutoFit/>
          </a:bodyPr>
          <a:lstStyle/>
          <a:p>
            <a:r>
              <a:rPr lang="en-US" dirty="0" smtClean="0"/>
              <a:t>Source: datacenterknowledge.com</a:t>
            </a:r>
            <a:endParaRPr lang="en-US" dirty="0"/>
          </a:p>
        </p:txBody>
      </p:sp>
      <p:sp>
        <p:nvSpPr>
          <p:cNvPr id="10" name="TextBox 9"/>
          <p:cNvSpPr txBox="1"/>
          <p:nvPr/>
        </p:nvSpPr>
        <p:spPr>
          <a:xfrm>
            <a:off x="3663810" y="2680157"/>
            <a:ext cx="1462260" cy="584775"/>
          </a:xfrm>
          <a:prstGeom prst="rect">
            <a:avLst/>
          </a:prstGeom>
          <a:noFill/>
        </p:spPr>
        <p:txBody>
          <a:bodyPr wrap="none" rtlCol="0">
            <a:spAutoFit/>
          </a:bodyPr>
          <a:lstStyle/>
          <a:p>
            <a:r>
              <a:rPr lang="en-US" sz="3200" dirty="0" smtClean="0"/>
              <a:t>$143 M</a:t>
            </a:r>
            <a:endParaRPr lang="en-US" sz="3200" dirty="0"/>
          </a:p>
        </p:txBody>
      </p:sp>
      <p:sp>
        <p:nvSpPr>
          <p:cNvPr id="11" name="TextBox 10"/>
          <p:cNvSpPr txBox="1"/>
          <p:nvPr/>
        </p:nvSpPr>
        <p:spPr>
          <a:xfrm>
            <a:off x="416484" y="6399021"/>
            <a:ext cx="8346516" cy="338554"/>
          </a:xfrm>
          <a:prstGeom prst="rect">
            <a:avLst/>
          </a:prstGeom>
          <a:noFill/>
        </p:spPr>
        <p:txBody>
          <a:bodyPr wrap="none" rtlCol="0">
            <a:spAutoFit/>
          </a:bodyPr>
          <a:lstStyle/>
          <a:p>
            <a:r>
              <a:rPr lang="en-US" sz="1600" dirty="0" smtClean="0"/>
              <a:t>Source: Greenberg et. al, “Cost of a cloud: Research Problems in Data Center Networks”, CCR 2009</a:t>
            </a:r>
            <a:endParaRPr lang="en-US" sz="1600" dirty="0"/>
          </a:p>
        </p:txBody>
      </p:sp>
      <p:cxnSp>
        <p:nvCxnSpPr>
          <p:cNvPr id="12" name="Straight Connector 11"/>
          <p:cNvCxnSpPr/>
          <p:nvPr/>
        </p:nvCxnSpPr>
        <p:spPr>
          <a:xfrm>
            <a:off x="143435" y="3352800"/>
            <a:ext cx="86868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30" name="Picture 6" descr="https://www.marketbeat.com/logos/telecom-italia-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657600"/>
            <a:ext cx="3299386" cy="10216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Chart 17"/>
          <p:cNvGraphicFramePr>
            <a:graphicFrameLocks/>
          </p:cNvGraphicFramePr>
          <p:nvPr>
            <p:extLst>
              <p:ext uri="{D42A27DB-BD31-4B8C-83A1-F6EECF244321}">
                <p14:modId xmlns:p14="http://schemas.microsoft.com/office/powerpoint/2010/main" val="1855777874"/>
              </p:ext>
            </p:extLst>
          </p:nvPr>
        </p:nvGraphicFramePr>
        <p:xfrm>
          <a:off x="6284372" y="1391564"/>
          <a:ext cx="2900082" cy="1941271"/>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7243257" y="533400"/>
            <a:ext cx="1441420" cy="646331"/>
          </a:xfrm>
          <a:prstGeom prst="rect">
            <a:avLst/>
          </a:prstGeom>
          <a:noFill/>
        </p:spPr>
        <p:txBody>
          <a:bodyPr wrap="none" rtlCol="0">
            <a:spAutoFit/>
          </a:bodyPr>
          <a:lstStyle/>
          <a:p>
            <a:r>
              <a:rPr lang="en-US" dirty="0" smtClean="0"/>
              <a:t>Electricity Bill</a:t>
            </a:r>
          </a:p>
          <a:p>
            <a:pPr algn="ctr"/>
            <a:r>
              <a:rPr lang="en-US" dirty="0" smtClean="0"/>
              <a:t>15%</a:t>
            </a:r>
            <a:endParaRPr lang="en-US" dirty="0"/>
          </a:p>
        </p:txBody>
      </p:sp>
      <p:cxnSp>
        <p:nvCxnSpPr>
          <p:cNvPr id="16" name="Straight Arrow Connector 15"/>
          <p:cNvCxnSpPr/>
          <p:nvPr/>
        </p:nvCxnSpPr>
        <p:spPr>
          <a:xfrm flipH="1">
            <a:off x="7461390" y="990600"/>
            <a:ext cx="108582" cy="46886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594847" y="1219200"/>
            <a:ext cx="1704056" cy="369332"/>
          </a:xfrm>
          <a:prstGeom prst="rect">
            <a:avLst/>
          </a:prstGeom>
          <a:noFill/>
        </p:spPr>
        <p:txBody>
          <a:bodyPr wrap="none" rtlCol="0">
            <a:spAutoFit/>
          </a:bodyPr>
          <a:lstStyle/>
          <a:p>
            <a:r>
              <a:rPr lang="en-US" dirty="0" smtClean="0">
                <a:solidFill>
                  <a:schemeClr val="accent3">
                    <a:lumMod val="75000"/>
                  </a:schemeClr>
                </a:solidFill>
              </a:rPr>
              <a:t>Annual DC </a:t>
            </a:r>
            <a:r>
              <a:rPr lang="en-US" dirty="0" err="1" smtClean="0">
                <a:solidFill>
                  <a:schemeClr val="accent3">
                    <a:lumMod val="75000"/>
                  </a:schemeClr>
                </a:solidFill>
              </a:rPr>
              <a:t>Opex</a:t>
            </a:r>
            <a:endParaRPr lang="en-US" dirty="0">
              <a:solidFill>
                <a:schemeClr val="accent3">
                  <a:lumMod val="75000"/>
                </a:schemeClr>
              </a:solidFill>
            </a:endParaRPr>
          </a:p>
        </p:txBody>
      </p:sp>
      <p:sp>
        <p:nvSpPr>
          <p:cNvPr id="26" name="TextBox 25"/>
          <p:cNvSpPr txBox="1"/>
          <p:nvPr/>
        </p:nvSpPr>
        <p:spPr>
          <a:xfrm>
            <a:off x="3614504" y="2362200"/>
            <a:ext cx="1567096" cy="369332"/>
          </a:xfrm>
          <a:prstGeom prst="rect">
            <a:avLst/>
          </a:prstGeom>
          <a:noFill/>
        </p:spPr>
        <p:txBody>
          <a:bodyPr wrap="none" rtlCol="0">
            <a:spAutoFit/>
          </a:bodyPr>
          <a:lstStyle/>
          <a:p>
            <a:r>
              <a:rPr lang="en-US" dirty="0" smtClean="0">
                <a:solidFill>
                  <a:srgbClr val="FF0000"/>
                </a:solidFill>
              </a:rPr>
              <a:t>Electricity Cost</a:t>
            </a:r>
            <a:endParaRPr lang="en-US" dirty="0">
              <a:solidFill>
                <a:srgbClr val="FF0000"/>
              </a:solidFill>
            </a:endParaRPr>
          </a:p>
        </p:txBody>
      </p:sp>
      <p:graphicFrame>
        <p:nvGraphicFramePr>
          <p:cNvPr id="28" name="Chart 27"/>
          <p:cNvGraphicFramePr>
            <a:graphicFrameLocks/>
          </p:cNvGraphicFramePr>
          <p:nvPr>
            <p:extLst>
              <p:ext uri="{D42A27DB-BD31-4B8C-83A1-F6EECF244321}">
                <p14:modId xmlns:p14="http://schemas.microsoft.com/office/powerpoint/2010/main" val="841163479"/>
              </p:ext>
            </p:extLst>
          </p:nvPr>
        </p:nvGraphicFramePr>
        <p:xfrm>
          <a:off x="7010400" y="4419600"/>
          <a:ext cx="1981200" cy="1752599"/>
        </p:xfrm>
        <a:graphic>
          <a:graphicData uri="http://schemas.openxmlformats.org/drawingml/2006/chart">
            <c:chart xmlns:c="http://schemas.openxmlformats.org/drawingml/2006/chart" xmlns:r="http://schemas.openxmlformats.org/officeDocument/2006/relationships" r:id="rId5"/>
          </a:graphicData>
        </a:graphic>
      </p:graphicFrame>
      <p:sp>
        <p:nvSpPr>
          <p:cNvPr id="32" name="TextBox 31"/>
          <p:cNvSpPr txBox="1"/>
          <p:nvPr/>
        </p:nvSpPr>
        <p:spPr>
          <a:xfrm>
            <a:off x="6436772" y="3657433"/>
            <a:ext cx="1441420" cy="646331"/>
          </a:xfrm>
          <a:prstGeom prst="rect">
            <a:avLst/>
          </a:prstGeom>
          <a:noFill/>
        </p:spPr>
        <p:txBody>
          <a:bodyPr wrap="none" rtlCol="0">
            <a:spAutoFit/>
          </a:bodyPr>
          <a:lstStyle/>
          <a:p>
            <a:r>
              <a:rPr lang="en-US" dirty="0" smtClean="0"/>
              <a:t>Electricity Bill</a:t>
            </a:r>
          </a:p>
          <a:p>
            <a:pPr algn="ctr"/>
            <a:r>
              <a:rPr lang="en-US" dirty="0" err="1" smtClean="0"/>
              <a:t>Upto</a:t>
            </a:r>
            <a:r>
              <a:rPr lang="en-US" dirty="0" smtClean="0"/>
              <a:t> 50%</a:t>
            </a:r>
            <a:endParaRPr lang="en-US" dirty="0"/>
          </a:p>
        </p:txBody>
      </p:sp>
      <p:cxnSp>
        <p:nvCxnSpPr>
          <p:cNvPr id="33" name="Straight Arrow Connector 32"/>
          <p:cNvCxnSpPr/>
          <p:nvPr/>
        </p:nvCxnSpPr>
        <p:spPr>
          <a:xfrm>
            <a:off x="7283158" y="4214209"/>
            <a:ext cx="286814" cy="465033"/>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604363" y="5257800"/>
            <a:ext cx="1253869" cy="584775"/>
          </a:xfrm>
          <a:prstGeom prst="rect">
            <a:avLst/>
          </a:prstGeom>
          <a:noFill/>
        </p:spPr>
        <p:txBody>
          <a:bodyPr wrap="none" rtlCol="0">
            <a:spAutoFit/>
          </a:bodyPr>
          <a:lstStyle/>
          <a:p>
            <a:r>
              <a:rPr lang="en-US" sz="3200" dirty="0" smtClean="0"/>
              <a:t>$81 M</a:t>
            </a:r>
            <a:endParaRPr lang="en-US" sz="3200" dirty="0"/>
          </a:p>
        </p:txBody>
      </p:sp>
      <p:sp>
        <p:nvSpPr>
          <p:cNvPr id="39" name="TextBox 38"/>
          <p:cNvSpPr txBox="1"/>
          <p:nvPr/>
        </p:nvSpPr>
        <p:spPr>
          <a:xfrm>
            <a:off x="1188528" y="4939843"/>
            <a:ext cx="2088072" cy="369332"/>
          </a:xfrm>
          <a:prstGeom prst="rect">
            <a:avLst/>
          </a:prstGeom>
          <a:noFill/>
        </p:spPr>
        <p:txBody>
          <a:bodyPr wrap="none" rtlCol="0">
            <a:spAutoFit/>
          </a:bodyPr>
          <a:lstStyle/>
          <a:p>
            <a:r>
              <a:rPr lang="en-US" dirty="0" smtClean="0">
                <a:solidFill>
                  <a:srgbClr val="FF0000"/>
                </a:solidFill>
              </a:rPr>
              <a:t>Electricity Cost 2012</a:t>
            </a:r>
            <a:endParaRPr lang="en-US" dirty="0">
              <a:solidFill>
                <a:srgbClr val="FF0000"/>
              </a:solidFill>
            </a:endParaRPr>
          </a:p>
        </p:txBody>
      </p:sp>
      <p:sp>
        <p:nvSpPr>
          <p:cNvPr id="40" name="TextBox 39"/>
          <p:cNvSpPr txBox="1"/>
          <p:nvPr/>
        </p:nvSpPr>
        <p:spPr>
          <a:xfrm>
            <a:off x="990600" y="6400800"/>
            <a:ext cx="2062039" cy="369332"/>
          </a:xfrm>
          <a:prstGeom prst="rect">
            <a:avLst/>
          </a:prstGeom>
          <a:noFill/>
        </p:spPr>
        <p:txBody>
          <a:bodyPr wrap="none" rtlCol="0">
            <a:spAutoFit/>
          </a:bodyPr>
          <a:lstStyle/>
          <a:p>
            <a:r>
              <a:rPr lang="en-US" dirty="0" smtClean="0"/>
              <a:t>Source: GREENNETS</a:t>
            </a:r>
            <a:endParaRPr lang="en-US" dirty="0"/>
          </a:p>
        </p:txBody>
      </p:sp>
      <p:sp>
        <p:nvSpPr>
          <p:cNvPr id="35" name="TextBox 34"/>
          <p:cNvSpPr txBox="1"/>
          <p:nvPr/>
        </p:nvSpPr>
        <p:spPr>
          <a:xfrm>
            <a:off x="1371600" y="3193410"/>
            <a:ext cx="5117555" cy="646331"/>
          </a:xfrm>
          <a:prstGeom prst="rect">
            <a:avLst/>
          </a:prstGeom>
          <a:solidFill>
            <a:srgbClr val="002060"/>
          </a:solidFill>
        </p:spPr>
        <p:txBody>
          <a:bodyPr wrap="none" rtlCol="0">
            <a:spAutoFit/>
          </a:bodyPr>
          <a:lstStyle/>
          <a:p>
            <a:r>
              <a:rPr lang="en-US" sz="3600" dirty="0" smtClean="0">
                <a:solidFill>
                  <a:schemeClr val="bg1"/>
                </a:solidFill>
              </a:rPr>
              <a:t>Significant electricity costs</a:t>
            </a:r>
            <a:endParaRPr lang="en-US" sz="3600" dirty="0">
              <a:solidFill>
                <a:schemeClr val="bg1"/>
              </a:solidFill>
            </a:endParaRPr>
          </a:p>
        </p:txBody>
      </p:sp>
      <p:sp>
        <p:nvSpPr>
          <p:cNvPr id="3" name="Slide Number Placeholder 2"/>
          <p:cNvSpPr>
            <a:spLocks noGrp="1"/>
          </p:cNvSpPr>
          <p:nvPr>
            <p:ph type="sldNum" sz="quarter" idx="12"/>
          </p:nvPr>
        </p:nvSpPr>
        <p:spPr/>
        <p:txBody>
          <a:bodyPr/>
          <a:lstStyle/>
          <a:p>
            <a:fld id="{6E32B92A-CB75-4E54-8293-CBC8A13B5AFB}" type="slidenum">
              <a:rPr lang="en-US" smtClean="0"/>
              <a:t>5</a:t>
            </a:fld>
            <a:endParaRPr lang="en-US"/>
          </a:p>
        </p:txBody>
      </p:sp>
    </p:spTree>
    <p:extLst>
      <p:ext uri="{BB962C8B-B14F-4D97-AF65-F5344CB8AC3E}">
        <p14:creationId xmlns:p14="http://schemas.microsoft.com/office/powerpoint/2010/main" val="390687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0"/>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10" grpId="0"/>
      <p:bldP spid="11" grpId="0"/>
      <p:bldP spid="11" grpId="1"/>
      <p:bldGraphic spid="18" grpId="0">
        <p:bldAsOne/>
      </p:bldGraphic>
      <p:bldP spid="13" grpId="0"/>
      <p:bldP spid="22" grpId="0"/>
      <p:bldP spid="26" grpId="0"/>
      <p:bldGraphic spid="28" grpId="0">
        <p:bldAsOne/>
      </p:bldGraphic>
      <p:bldP spid="32" grpId="0"/>
      <p:bldP spid="38" grpId="0"/>
      <p:bldP spid="39" grpId="0"/>
      <p:bldP spid="40" grpId="0"/>
      <p:bldP spid="40" grpId="1"/>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Answers</a:t>
            </a:r>
            <a:endParaRPr lang="en-US" dirty="0"/>
          </a:p>
        </p:txBody>
      </p:sp>
      <p:sp>
        <p:nvSpPr>
          <p:cNvPr id="3" name="Content Placeholder 2"/>
          <p:cNvSpPr>
            <a:spLocks noGrp="1"/>
          </p:cNvSpPr>
          <p:nvPr>
            <p:ph idx="1"/>
          </p:nvPr>
        </p:nvSpPr>
        <p:spPr/>
        <p:txBody>
          <a:bodyPr>
            <a:noAutofit/>
          </a:bodyPr>
          <a:lstStyle/>
          <a:p>
            <a:pPr marL="0" indent="0" algn="ctr">
              <a:buNone/>
            </a:pPr>
            <a:r>
              <a:rPr lang="en-US" sz="5400" dirty="0" smtClean="0"/>
              <a:t>If you can read </a:t>
            </a:r>
            <a:r>
              <a:rPr lang="en-US" sz="5400" dirty="0" smtClean="0">
                <a:solidFill>
                  <a:srgbClr val="00B050"/>
                </a:solidFill>
              </a:rPr>
              <a:t>this</a:t>
            </a:r>
          </a:p>
          <a:p>
            <a:pPr marL="0" indent="0">
              <a:buNone/>
            </a:pPr>
            <a:endParaRPr lang="en-US" sz="5400" dirty="0"/>
          </a:p>
          <a:p>
            <a:pPr marL="0" indent="0">
              <a:buNone/>
            </a:pPr>
            <a:endParaRPr lang="en-US" sz="5400" dirty="0" smtClean="0"/>
          </a:p>
          <a:p>
            <a:pPr marL="0" indent="0" algn="ctr">
              <a:buNone/>
            </a:pPr>
            <a:r>
              <a:rPr lang="en-US" sz="5400" dirty="0" smtClean="0">
                <a:solidFill>
                  <a:schemeClr val="tx2">
                    <a:lumMod val="75000"/>
                  </a:schemeClr>
                </a:solidFill>
              </a:rPr>
              <a:t>Murphy’s law</a:t>
            </a:r>
            <a:r>
              <a:rPr lang="en-US" sz="5400" dirty="0" smtClean="0"/>
              <a:t> was violated</a:t>
            </a:r>
            <a:endParaRPr lang="en-US" sz="5400" dirty="0"/>
          </a:p>
        </p:txBody>
      </p:sp>
      <p:sp>
        <p:nvSpPr>
          <p:cNvPr id="4" name="Slide Number Placeholder 3"/>
          <p:cNvSpPr>
            <a:spLocks noGrp="1"/>
          </p:cNvSpPr>
          <p:nvPr>
            <p:ph type="sldNum" sz="quarter" idx="12"/>
          </p:nvPr>
        </p:nvSpPr>
        <p:spPr/>
        <p:txBody>
          <a:bodyPr/>
          <a:lstStyle/>
          <a:p>
            <a:fld id="{6E32B92A-CB75-4E54-8293-CBC8A13B5AFB}" type="slidenum">
              <a:rPr lang="en-US" smtClean="0"/>
              <a:t>50</a:t>
            </a:fld>
            <a:endParaRPr lang="en-US"/>
          </a:p>
        </p:txBody>
      </p:sp>
    </p:spTree>
    <p:extLst>
      <p:ext uri="{BB962C8B-B14F-4D97-AF65-F5344CB8AC3E}">
        <p14:creationId xmlns:p14="http://schemas.microsoft.com/office/powerpoint/2010/main" val="32669028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Papers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Published:</a:t>
            </a:r>
          </a:p>
          <a:p>
            <a:pPr lvl="1"/>
            <a:r>
              <a:rPr lang="en-US" dirty="0" smtClean="0"/>
              <a:t>A simulation study of GELS for Ethernet over WAN, GLOBECOM 2007</a:t>
            </a:r>
          </a:p>
          <a:p>
            <a:pPr lvl="1"/>
            <a:r>
              <a:rPr lang="en-US" dirty="0" smtClean="0"/>
              <a:t>RED-BL: Energy solution for loading data centers, INFOCOM Mini-Conference, 2012</a:t>
            </a:r>
          </a:p>
          <a:p>
            <a:pPr lvl="1"/>
            <a:r>
              <a:rPr lang="en-US" dirty="0" smtClean="0"/>
              <a:t>Electricity cost efficient workload mapping, INFOCOM Computer Communications Workshop, 2013</a:t>
            </a:r>
          </a:p>
          <a:p>
            <a:pPr lvl="1"/>
            <a:r>
              <a:rPr lang="en-US" dirty="0" smtClean="0"/>
              <a:t>Low-Carb: Reducing energy consumption in operational cellular networks, GLOBECOM 2013</a:t>
            </a:r>
          </a:p>
          <a:p>
            <a:pPr lvl="1"/>
            <a:r>
              <a:rPr lang="en-US" dirty="0" smtClean="0"/>
              <a:t>RED-BL: Evaluating dynamic right sizing for data centers, Computer Networks, vol. 72, 2014</a:t>
            </a:r>
          </a:p>
          <a:p>
            <a:r>
              <a:rPr lang="en-US" dirty="0" smtClean="0"/>
              <a:t>Submitted:</a:t>
            </a:r>
          </a:p>
          <a:p>
            <a:pPr lvl="1"/>
            <a:r>
              <a:rPr lang="en-US" dirty="0" smtClean="0"/>
              <a:t>Low-Carb: A practical scheme for improving energy efficiency in cellular networks</a:t>
            </a:r>
          </a:p>
        </p:txBody>
      </p:sp>
      <p:sp>
        <p:nvSpPr>
          <p:cNvPr id="4" name="Slide Number Placeholder 3"/>
          <p:cNvSpPr>
            <a:spLocks noGrp="1"/>
          </p:cNvSpPr>
          <p:nvPr>
            <p:ph type="sldNum" sz="quarter" idx="12"/>
          </p:nvPr>
        </p:nvSpPr>
        <p:spPr/>
        <p:txBody>
          <a:bodyPr/>
          <a:lstStyle/>
          <a:p>
            <a:fld id="{6E32B92A-CB75-4E54-8293-CBC8A13B5AFB}" type="slidenum">
              <a:rPr lang="en-US" smtClean="0"/>
              <a:t>51</a:t>
            </a:fld>
            <a:endParaRPr lang="en-US"/>
          </a:p>
        </p:txBody>
      </p:sp>
    </p:spTree>
    <p:extLst>
      <p:ext uri="{BB962C8B-B14F-4D97-AF65-F5344CB8AC3E}">
        <p14:creationId xmlns:p14="http://schemas.microsoft.com/office/powerpoint/2010/main" val="29706044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1</a:t>
            </a:r>
            <a:endParaRPr lang="en-US" dirty="0"/>
          </a:p>
        </p:txBody>
      </p:sp>
      <p:sp>
        <p:nvSpPr>
          <p:cNvPr id="3" name="Content Placeholder 2"/>
          <p:cNvSpPr>
            <a:spLocks noGrp="1"/>
          </p:cNvSpPr>
          <p:nvPr>
            <p:ph idx="1"/>
          </p:nvPr>
        </p:nvSpPr>
        <p:spPr/>
        <p:txBody>
          <a:bodyPr/>
          <a:lstStyle/>
          <a:p>
            <a:r>
              <a:rPr lang="en-US" dirty="0" smtClean="0"/>
              <a:t>Why not have one data center at the cheapest locations?</a:t>
            </a:r>
          </a:p>
          <a:p>
            <a:pPr lvl="1"/>
            <a:r>
              <a:rPr lang="en-US" dirty="0" smtClean="0"/>
              <a:t>There is no single cheapest location</a:t>
            </a:r>
          </a:p>
          <a:p>
            <a:pPr lvl="1"/>
            <a:r>
              <a:rPr lang="en-US" dirty="0" smtClean="0"/>
              <a:t>Diversity for:</a:t>
            </a:r>
          </a:p>
          <a:p>
            <a:pPr lvl="2"/>
            <a:r>
              <a:rPr lang="en-US" dirty="0" smtClean="0"/>
              <a:t>Disaster </a:t>
            </a:r>
          </a:p>
          <a:p>
            <a:pPr lvl="2"/>
            <a:r>
              <a:rPr lang="en-US" dirty="0" smtClean="0"/>
              <a:t>Latency</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52</a:t>
            </a:fld>
            <a:endParaRPr lang="en-US"/>
          </a:p>
        </p:txBody>
      </p:sp>
    </p:spTree>
    <p:extLst>
      <p:ext uri="{BB962C8B-B14F-4D97-AF65-F5344CB8AC3E}">
        <p14:creationId xmlns:p14="http://schemas.microsoft.com/office/powerpoint/2010/main" val="18803456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a:t>
            </a:r>
            <a:endParaRPr lang="en-US" dirty="0"/>
          </a:p>
        </p:txBody>
      </p:sp>
      <p:sp>
        <p:nvSpPr>
          <p:cNvPr id="3" name="Content Placeholder 2"/>
          <p:cNvSpPr>
            <a:spLocks noGrp="1"/>
          </p:cNvSpPr>
          <p:nvPr>
            <p:ph idx="1"/>
          </p:nvPr>
        </p:nvSpPr>
        <p:spPr/>
        <p:txBody>
          <a:bodyPr/>
          <a:lstStyle/>
          <a:p>
            <a:r>
              <a:rPr lang="en-US" dirty="0" smtClean="0"/>
              <a:t>Why can’t DVFS be used?</a:t>
            </a:r>
          </a:p>
          <a:p>
            <a:pPr lvl="1"/>
            <a:r>
              <a:rPr lang="en-US" dirty="0" smtClean="0"/>
              <a:t>It can certainly be used</a:t>
            </a:r>
          </a:p>
          <a:p>
            <a:pPr lvl="1"/>
            <a:r>
              <a:rPr lang="en-US" dirty="0" smtClean="0"/>
              <a:t>It does not achieve fine grained energy proportionality </a:t>
            </a:r>
          </a:p>
          <a:p>
            <a:pPr lvl="2"/>
            <a:r>
              <a:rPr lang="en-US" dirty="0" smtClean="0"/>
              <a:t>Granularity of VF scaling is coarse</a:t>
            </a:r>
          </a:p>
          <a:p>
            <a:pPr lvl="2"/>
            <a:r>
              <a:rPr lang="en-US" dirty="0" smtClean="0"/>
              <a:t>Other components are also energy proportional</a:t>
            </a:r>
          </a:p>
          <a:p>
            <a:pPr lvl="1"/>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53</a:t>
            </a:fld>
            <a:endParaRPr lang="en-US"/>
          </a:p>
        </p:txBody>
      </p:sp>
    </p:spTree>
    <p:extLst>
      <p:ext uri="{BB962C8B-B14F-4D97-AF65-F5344CB8AC3E}">
        <p14:creationId xmlns:p14="http://schemas.microsoft.com/office/powerpoint/2010/main" val="41029688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3</a:t>
            </a:r>
            <a:endParaRPr lang="en-US" dirty="0"/>
          </a:p>
        </p:txBody>
      </p:sp>
      <p:sp>
        <p:nvSpPr>
          <p:cNvPr id="3" name="Content Placeholder 2"/>
          <p:cNvSpPr>
            <a:spLocks noGrp="1"/>
          </p:cNvSpPr>
          <p:nvPr>
            <p:ph idx="1"/>
          </p:nvPr>
        </p:nvSpPr>
        <p:spPr/>
        <p:txBody>
          <a:bodyPr/>
          <a:lstStyle/>
          <a:p>
            <a:r>
              <a:rPr lang="en-US" dirty="0" smtClean="0"/>
              <a:t>How many transitions in a day are likely?</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54</a:t>
            </a:fld>
            <a:endParaRPr lang="en-US"/>
          </a:p>
        </p:txBody>
      </p:sp>
    </p:spTree>
    <p:extLst>
      <p:ext uri="{BB962C8B-B14F-4D97-AF65-F5344CB8AC3E}">
        <p14:creationId xmlns:p14="http://schemas.microsoft.com/office/powerpoint/2010/main" val="21031597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4</a:t>
            </a:r>
            <a:endParaRPr lang="en-US" dirty="0"/>
          </a:p>
        </p:txBody>
      </p:sp>
      <p:sp>
        <p:nvSpPr>
          <p:cNvPr id="3" name="Content Placeholder 2"/>
          <p:cNvSpPr>
            <a:spLocks noGrp="1"/>
          </p:cNvSpPr>
          <p:nvPr>
            <p:ph idx="1"/>
          </p:nvPr>
        </p:nvSpPr>
        <p:spPr/>
        <p:txBody>
          <a:bodyPr/>
          <a:lstStyle/>
          <a:p>
            <a:r>
              <a:rPr lang="en-US" dirty="0" smtClean="0"/>
              <a:t>How quick is a transition?</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55</a:t>
            </a:fld>
            <a:endParaRPr lang="en-US"/>
          </a:p>
        </p:txBody>
      </p:sp>
    </p:spTree>
    <p:extLst>
      <p:ext uri="{BB962C8B-B14F-4D97-AF65-F5344CB8AC3E}">
        <p14:creationId xmlns:p14="http://schemas.microsoft.com/office/powerpoint/2010/main" val="29346299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6E32B92A-CB75-4E54-8293-CBC8A13B5AFB}" type="slidenum">
              <a:rPr lang="en-US" smtClean="0"/>
              <a:t>56</a:t>
            </a:fld>
            <a:endParaRPr lang="en-US"/>
          </a:p>
        </p:txBody>
      </p:sp>
    </p:spTree>
    <p:extLst>
      <p:ext uri="{BB962C8B-B14F-4D97-AF65-F5344CB8AC3E}">
        <p14:creationId xmlns:p14="http://schemas.microsoft.com/office/powerpoint/2010/main" val="23502073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b="1" dirty="0" smtClean="0">
                <a:solidFill>
                  <a:srgbClr val="FF0000"/>
                </a:solidFill>
              </a:rPr>
              <a:t>Opportunity and key idea</a:t>
            </a:r>
          </a:p>
          <a:p>
            <a:r>
              <a:rPr lang="en-US" dirty="0" smtClean="0"/>
              <a:t>Case studies:</a:t>
            </a:r>
          </a:p>
          <a:p>
            <a:pPr lvl="1"/>
            <a:r>
              <a:rPr lang="en-US" dirty="0" smtClean="0"/>
              <a:t>Data </a:t>
            </a:r>
            <a:r>
              <a:rPr lang="en-US" dirty="0" smtClean="0"/>
              <a:t>centers</a:t>
            </a:r>
            <a:endParaRPr lang="en-US" dirty="0" smtClean="0"/>
          </a:p>
          <a:p>
            <a:pPr lvl="1"/>
            <a:r>
              <a:rPr lang="en-US" dirty="0" smtClean="0"/>
              <a:t>Cellular </a:t>
            </a:r>
            <a:r>
              <a:rPr lang="en-US" dirty="0" smtClean="0"/>
              <a:t>networks</a:t>
            </a:r>
            <a:endParaRPr lang="en-US" dirty="0" smtClean="0"/>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6</a:t>
            </a:fld>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Opportunity</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752600"/>
            <a:ext cx="918887"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a:off x="609600" y="5638800"/>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38200" y="5726668"/>
            <a:ext cx="649537" cy="369332"/>
          </a:xfrm>
          <a:prstGeom prst="rect">
            <a:avLst/>
          </a:prstGeom>
          <a:noFill/>
        </p:spPr>
        <p:txBody>
          <a:bodyPr wrap="none" rtlCol="0">
            <a:spAutoFit/>
          </a:bodyPr>
          <a:lstStyle/>
          <a:p>
            <a:r>
              <a:rPr lang="en-US" dirty="0" smtClean="0"/>
              <a:t>Time</a:t>
            </a:r>
            <a:endParaRPr lang="en-US" dirty="0"/>
          </a:p>
        </p:txBody>
      </p:sp>
      <p:cxnSp>
        <p:nvCxnSpPr>
          <p:cNvPr id="8" name="Straight Arrow Connector 7"/>
          <p:cNvCxnSpPr/>
          <p:nvPr/>
        </p:nvCxnSpPr>
        <p:spPr>
          <a:xfrm flipV="1">
            <a:off x="457200" y="16002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491329" y="3511034"/>
            <a:ext cx="1527726" cy="369332"/>
          </a:xfrm>
          <a:prstGeom prst="rect">
            <a:avLst/>
          </a:prstGeom>
          <a:noFill/>
        </p:spPr>
        <p:txBody>
          <a:bodyPr wrap="none" rtlCol="0">
            <a:spAutoFit/>
          </a:bodyPr>
          <a:lstStyle/>
          <a:p>
            <a:r>
              <a:rPr lang="en-US" dirty="0" smtClean="0"/>
              <a:t>Traffic Volume</a:t>
            </a:r>
            <a:endParaRPr lang="en-US" dirty="0"/>
          </a:p>
        </p:txBody>
      </p:sp>
      <p:sp>
        <p:nvSpPr>
          <p:cNvPr id="11" name="Rounded Rectangular Callout 10"/>
          <p:cNvSpPr/>
          <p:nvPr/>
        </p:nvSpPr>
        <p:spPr>
          <a:xfrm>
            <a:off x="38100" y="726018"/>
            <a:ext cx="2514600" cy="685800"/>
          </a:xfrm>
          <a:prstGeom prst="wedgeRoundRectCallout">
            <a:avLst>
              <a:gd name="adj1" fmla="val 4133"/>
              <a:gd name="adj2" fmla="val 96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provisioned according to peak</a:t>
            </a:r>
            <a:endParaRPr lang="en-US" dirty="0"/>
          </a:p>
        </p:txBody>
      </p:sp>
      <p:sp>
        <p:nvSpPr>
          <p:cNvPr id="13" name="Rounded Rectangular Callout 12"/>
          <p:cNvSpPr/>
          <p:nvPr/>
        </p:nvSpPr>
        <p:spPr>
          <a:xfrm>
            <a:off x="1771934" y="4076700"/>
            <a:ext cx="3028666" cy="342900"/>
          </a:xfrm>
          <a:prstGeom prst="wedgeRoundRectCallout">
            <a:avLst>
              <a:gd name="adj1" fmla="val -53564"/>
              <a:gd name="adj2" fmla="val 2893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equipment (nearly) idle</a:t>
            </a:r>
            <a:endParaRPr lang="en-US" dirty="0"/>
          </a:p>
        </p:txBody>
      </p:sp>
      <p:sp>
        <p:nvSpPr>
          <p:cNvPr id="12" name="TextBox 11"/>
          <p:cNvSpPr txBox="1"/>
          <p:nvPr/>
        </p:nvSpPr>
        <p:spPr>
          <a:xfrm>
            <a:off x="4698937" y="2563706"/>
            <a:ext cx="3807517" cy="369332"/>
          </a:xfrm>
          <a:prstGeom prst="rect">
            <a:avLst/>
          </a:prstGeom>
          <a:noFill/>
        </p:spPr>
        <p:txBody>
          <a:bodyPr wrap="none" rtlCol="0">
            <a:spAutoFit/>
          </a:bodyPr>
          <a:lstStyle/>
          <a:p>
            <a:r>
              <a:rPr lang="en-US" dirty="0" smtClean="0">
                <a:solidFill>
                  <a:srgbClr val="FF0000"/>
                </a:solidFill>
              </a:rPr>
              <a:t>Peak and trough are quite pronounced</a:t>
            </a:r>
            <a:endParaRPr lang="en-US" dirty="0">
              <a:solidFill>
                <a:srgbClr val="FF0000"/>
              </a:solidFill>
            </a:endParaRPr>
          </a:p>
        </p:txBody>
      </p:sp>
      <p:sp>
        <p:nvSpPr>
          <p:cNvPr id="14" name="Rounded Rectangular Callout 13"/>
          <p:cNvSpPr/>
          <p:nvPr/>
        </p:nvSpPr>
        <p:spPr>
          <a:xfrm>
            <a:off x="2438400" y="1524000"/>
            <a:ext cx="3124200" cy="609600"/>
          </a:xfrm>
          <a:prstGeom prst="wedgeRoundRectCallout">
            <a:avLst>
              <a:gd name="adj1" fmla="val -53781"/>
              <a:gd name="adj2" fmla="val -1546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Google: Enough servers, storage and </a:t>
            </a:r>
            <a:r>
              <a:rPr lang="en-US" dirty="0" err="1" smtClean="0"/>
              <a:t>bw</a:t>
            </a:r>
            <a:r>
              <a:rPr lang="en-US" dirty="0" smtClean="0"/>
              <a:t> to handle peak</a:t>
            </a:r>
            <a:endParaRPr lang="en-US" dirty="0"/>
          </a:p>
        </p:txBody>
      </p:sp>
      <p:sp>
        <p:nvSpPr>
          <p:cNvPr id="15" name="TextBox 14"/>
          <p:cNvSpPr txBox="1"/>
          <p:nvPr/>
        </p:nvSpPr>
        <p:spPr>
          <a:xfrm>
            <a:off x="2209800" y="3276600"/>
            <a:ext cx="2457981" cy="646331"/>
          </a:xfrm>
          <a:prstGeom prst="rect">
            <a:avLst/>
          </a:prstGeom>
          <a:noFill/>
        </p:spPr>
        <p:txBody>
          <a:bodyPr wrap="none" rtlCol="0">
            <a:spAutoFit/>
          </a:bodyPr>
          <a:lstStyle/>
          <a:p>
            <a:pPr algn="ctr"/>
            <a:r>
              <a:rPr lang="en-US" dirty="0" smtClean="0"/>
              <a:t>DC Idle power </a:t>
            </a:r>
          </a:p>
          <a:p>
            <a:pPr algn="ctr"/>
            <a:r>
              <a:rPr lang="en-US" dirty="0" smtClean="0"/>
              <a:t>75%-85% of peak power</a:t>
            </a:r>
            <a:endParaRPr lang="en-US" dirty="0"/>
          </a:p>
        </p:txBody>
      </p:sp>
      <p:sp>
        <p:nvSpPr>
          <p:cNvPr id="17" name="TextBox 16"/>
          <p:cNvSpPr txBox="1"/>
          <p:nvPr/>
        </p:nvSpPr>
        <p:spPr>
          <a:xfrm>
            <a:off x="609600" y="6336268"/>
            <a:ext cx="7498528" cy="369332"/>
          </a:xfrm>
          <a:prstGeom prst="rect">
            <a:avLst/>
          </a:prstGeom>
          <a:noFill/>
        </p:spPr>
        <p:txBody>
          <a:bodyPr wrap="none" rtlCol="0">
            <a:spAutoFit/>
          </a:bodyPr>
          <a:lstStyle/>
          <a:p>
            <a:r>
              <a:rPr lang="en-US" dirty="0" smtClean="0"/>
              <a:t>Source: Emerson</a:t>
            </a:r>
            <a:r>
              <a:rPr lang="en-US" dirty="0"/>
              <a:t>,</a:t>
            </a:r>
            <a:r>
              <a:rPr lang="en-US" dirty="0" smtClean="0"/>
              <a:t> “Energy Logic: Reducing Data Center Power Consumption…”</a:t>
            </a:r>
          </a:p>
        </p:txBody>
      </p:sp>
      <p:cxnSp>
        <p:nvCxnSpPr>
          <p:cNvPr id="23" name="Straight Arrow Connector 22"/>
          <p:cNvCxnSpPr/>
          <p:nvPr/>
        </p:nvCxnSpPr>
        <p:spPr>
          <a:xfrm>
            <a:off x="6096000" y="3110552"/>
            <a:ext cx="0" cy="2006516"/>
          </a:xfrm>
          <a:prstGeom prst="straightConnector1">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039768" y="3922931"/>
            <a:ext cx="2570832" cy="646331"/>
          </a:xfrm>
          <a:prstGeom prst="rect">
            <a:avLst/>
          </a:prstGeom>
          <a:noFill/>
        </p:spPr>
        <p:txBody>
          <a:bodyPr wrap="square" rtlCol="0">
            <a:spAutoFit/>
          </a:bodyPr>
          <a:lstStyle/>
          <a:p>
            <a:pPr algn="ctr"/>
            <a:r>
              <a:rPr lang="en-US" dirty="0" smtClean="0"/>
              <a:t>Opportunity for electricity cost savings</a:t>
            </a:r>
            <a:endParaRPr lang="en-US" dirty="0"/>
          </a:p>
        </p:txBody>
      </p:sp>
      <p:sp>
        <p:nvSpPr>
          <p:cNvPr id="25" name="TextBox 24"/>
          <p:cNvSpPr txBox="1"/>
          <p:nvPr/>
        </p:nvSpPr>
        <p:spPr>
          <a:xfrm>
            <a:off x="48904" y="5181600"/>
            <a:ext cx="9067803" cy="646331"/>
          </a:xfrm>
          <a:prstGeom prst="rect">
            <a:avLst/>
          </a:prstGeom>
          <a:noFill/>
        </p:spPr>
        <p:txBody>
          <a:bodyPr wrap="none" rtlCol="0">
            <a:spAutoFit/>
          </a:bodyPr>
          <a:lstStyle/>
          <a:p>
            <a:r>
              <a:rPr lang="en-US" dirty="0" smtClean="0"/>
              <a:t>Barroso et. al, “The Case for Energy Proportional Computing”, IEEE Computer, 2007</a:t>
            </a:r>
          </a:p>
          <a:p>
            <a:r>
              <a:rPr lang="en-US" dirty="0"/>
              <a:t>Peng et. al, </a:t>
            </a:r>
            <a:r>
              <a:rPr lang="en-US" dirty="0" smtClean="0"/>
              <a:t>“Traffic-Driven Power Savings in Operational 3G Cellular Networks”, MOBICOM 2011</a:t>
            </a:r>
            <a:endParaRPr lang="en-US" dirty="0"/>
          </a:p>
        </p:txBody>
      </p:sp>
      <p:grpSp>
        <p:nvGrpSpPr>
          <p:cNvPr id="31" name="Group 30"/>
          <p:cNvGrpSpPr/>
          <p:nvPr/>
        </p:nvGrpSpPr>
        <p:grpSpPr>
          <a:xfrm>
            <a:off x="5125381" y="2132938"/>
            <a:ext cx="6380819" cy="1066800"/>
            <a:chOff x="2292126" y="1371600"/>
            <a:chExt cx="6380819" cy="1066800"/>
          </a:xfrm>
        </p:grpSpPr>
        <p:cxnSp>
          <p:nvCxnSpPr>
            <p:cNvPr id="32" name="Straight Connector 31"/>
            <p:cNvCxnSpPr/>
            <p:nvPr/>
          </p:nvCxnSpPr>
          <p:spPr>
            <a:xfrm flipV="1">
              <a:off x="2292126" y="1905000"/>
              <a:ext cx="3194274" cy="533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5478671" y="1371600"/>
              <a:ext cx="3194274" cy="533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4" name="Straight Arrow Connector 33"/>
          <p:cNvCxnSpPr/>
          <p:nvPr/>
        </p:nvCxnSpPr>
        <p:spPr>
          <a:xfrm flipV="1">
            <a:off x="5486400" y="2209800"/>
            <a:ext cx="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5486400" y="5117068"/>
            <a:ext cx="3429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602696" y="5193268"/>
            <a:ext cx="1093504" cy="369332"/>
          </a:xfrm>
          <a:prstGeom prst="rect">
            <a:avLst/>
          </a:prstGeom>
          <a:noFill/>
        </p:spPr>
        <p:txBody>
          <a:bodyPr wrap="none" rtlCol="0">
            <a:spAutoFit/>
          </a:bodyPr>
          <a:lstStyle/>
          <a:p>
            <a:r>
              <a:rPr lang="en-US" dirty="0" smtClean="0">
                <a:solidFill>
                  <a:prstClr val="black"/>
                </a:solidFill>
              </a:rPr>
              <a:t>Workload</a:t>
            </a:r>
            <a:endParaRPr lang="en-US" dirty="0">
              <a:solidFill>
                <a:prstClr val="black"/>
              </a:solidFill>
            </a:endParaRPr>
          </a:p>
        </p:txBody>
      </p:sp>
      <p:sp>
        <p:nvSpPr>
          <p:cNvPr id="39" name="Rectangle 38"/>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rot="16200000">
            <a:off x="3934503" y="3609298"/>
            <a:ext cx="2711127" cy="369332"/>
          </a:xfrm>
          <a:prstGeom prst="rect">
            <a:avLst/>
          </a:prstGeom>
          <a:solidFill>
            <a:schemeClr val="bg1"/>
          </a:solidFill>
        </p:spPr>
        <p:txBody>
          <a:bodyPr wrap="none" rtlCol="0">
            <a:spAutoFit/>
          </a:bodyPr>
          <a:lstStyle/>
          <a:p>
            <a:r>
              <a:rPr lang="en-US" dirty="0" smtClean="0">
                <a:solidFill>
                  <a:prstClr val="black"/>
                </a:solidFill>
              </a:rPr>
              <a:t>Power consumption (Watt)</a:t>
            </a:r>
            <a:endParaRPr lang="en-US" dirty="0">
              <a:solidFill>
                <a:prstClr val="black"/>
              </a:solidFill>
            </a:endParaRPr>
          </a:p>
        </p:txBody>
      </p:sp>
      <p:sp>
        <p:nvSpPr>
          <p:cNvPr id="47" name="Slide Number Placeholder 46"/>
          <p:cNvSpPr>
            <a:spLocks noGrp="1"/>
          </p:cNvSpPr>
          <p:nvPr>
            <p:ph type="sldNum" sz="quarter" idx="12"/>
          </p:nvPr>
        </p:nvSpPr>
        <p:spPr/>
        <p:txBody>
          <a:bodyPr/>
          <a:lstStyle/>
          <a:p>
            <a:fld id="{6E32B92A-CB75-4E54-8293-CBC8A13B5AFB}" type="slidenum">
              <a:rPr lang="en-US" smtClean="0"/>
              <a:t>7</a:t>
            </a:fld>
            <a:endParaRPr lang="en-US"/>
          </a:p>
        </p:txBody>
      </p:sp>
      <p:sp>
        <p:nvSpPr>
          <p:cNvPr id="55" name="TextBox 54"/>
          <p:cNvSpPr txBox="1"/>
          <p:nvPr/>
        </p:nvSpPr>
        <p:spPr>
          <a:xfrm>
            <a:off x="4267200" y="1840468"/>
            <a:ext cx="4623958" cy="400110"/>
          </a:xfrm>
          <a:prstGeom prst="rect">
            <a:avLst/>
          </a:prstGeom>
          <a:solidFill>
            <a:srgbClr val="002060"/>
          </a:solidFill>
        </p:spPr>
        <p:txBody>
          <a:bodyPr wrap="none" rtlCol="0">
            <a:spAutoFit/>
          </a:bodyPr>
          <a:lstStyle/>
          <a:p>
            <a:r>
              <a:rPr lang="en-US" sz="2000" dirty="0" smtClean="0">
                <a:solidFill>
                  <a:schemeClr val="bg1"/>
                </a:solidFill>
              </a:rPr>
              <a:t>Network workload has temporal variations</a:t>
            </a:r>
            <a:endParaRPr lang="en-US" sz="2000" dirty="0">
              <a:solidFill>
                <a:schemeClr val="bg1"/>
              </a:solidFill>
            </a:endParaRPr>
          </a:p>
        </p:txBody>
      </p:sp>
      <p:pic>
        <p:nvPicPr>
          <p:cNvPr id="6146" name="Picture 2" descr="E:\Users\Saqib Ilyas\Desktop\workloadr-p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09800"/>
            <a:ext cx="5914030" cy="3172506"/>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ular Callout 2"/>
          <p:cNvSpPr/>
          <p:nvPr/>
        </p:nvSpPr>
        <p:spPr>
          <a:xfrm>
            <a:off x="1371600" y="1751938"/>
            <a:ext cx="1112072" cy="381000"/>
          </a:xfrm>
          <a:prstGeom prst="wedgeRoundRectCallout">
            <a:avLst>
              <a:gd name="adj1" fmla="val 46665"/>
              <a:gd name="adj2" fmla="val 18070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Zoom in</a:t>
            </a:r>
            <a:endParaRPr lang="en-US" dirty="0"/>
          </a:p>
        </p:txBody>
      </p:sp>
    </p:spTree>
    <p:extLst>
      <p:ext uri="{BB962C8B-B14F-4D97-AF65-F5344CB8AC3E}">
        <p14:creationId xmlns:p14="http://schemas.microsoft.com/office/powerpoint/2010/main" val="202656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14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5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animBg="1"/>
      <p:bldP spid="11" grpId="1" animBg="1"/>
      <p:bldP spid="13" grpId="0" animBg="1"/>
      <p:bldP spid="13" grpId="1" animBg="1"/>
      <p:bldP spid="12" grpId="0"/>
      <p:bldP spid="12" grpId="1"/>
      <p:bldP spid="14" grpId="0" animBg="1"/>
      <p:bldP spid="14" grpId="1" animBg="1"/>
      <p:bldP spid="15" grpId="0"/>
      <p:bldP spid="17" grpId="0"/>
      <p:bldP spid="24" grpId="0"/>
      <p:bldP spid="25" grpId="1"/>
      <p:bldP spid="42" grpId="0"/>
      <p:bldP spid="40" grpId="0" animBg="1"/>
      <p:bldP spid="55" grpId="1" animBg="1"/>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Rounded Rectangular Callout 116"/>
          <p:cNvSpPr/>
          <p:nvPr/>
        </p:nvSpPr>
        <p:spPr>
          <a:xfrm>
            <a:off x="5181600" y="1447800"/>
            <a:ext cx="3810000" cy="575952"/>
          </a:xfrm>
          <a:prstGeom prst="wedgeRoundRectCallout">
            <a:avLst>
              <a:gd name="adj1" fmla="val -26438"/>
              <a:gd name="adj2" fmla="val 1606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workload rises even more …</a:t>
            </a:r>
            <a:endParaRPr lang="en-US" dirty="0"/>
          </a:p>
        </p:txBody>
      </p:sp>
      <p:sp>
        <p:nvSpPr>
          <p:cNvPr id="8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86" name="Oval 85"/>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87" name="Oval 86"/>
          <p:cNvSpPr/>
          <p:nvPr/>
        </p:nvSpPr>
        <p:spPr>
          <a:xfrm>
            <a:off x="563880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pic>
        <p:nvPicPr>
          <p:cNvPr id="120" name="Picture 8" descr="https://i.ytimg.com/vi/JJ44hEr5DFE/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2667000"/>
            <a:ext cx="4228606" cy="2378591"/>
          </a:xfrm>
          <a:prstGeom prst="rect">
            <a:avLst/>
          </a:prstGeom>
          <a:noFill/>
          <a:extLst>
            <a:ext uri="{909E8E84-426E-40DD-AFC4-6F175D3DCCD1}">
              <a14:hiddenFill xmlns:a14="http://schemas.microsoft.com/office/drawing/2010/main">
                <a:solidFill>
                  <a:srgbClr val="FFFFFF"/>
                </a:solidFill>
              </a14:hiddenFill>
            </a:ext>
          </a:extLst>
        </p:spPr>
      </p:pic>
      <p:cxnSp>
        <p:nvCxnSpPr>
          <p:cNvPr id="92" name="Straight Arrow Connector 91"/>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rot="16200000">
            <a:off x="1186683" y="3131152"/>
            <a:ext cx="1625766" cy="646331"/>
          </a:xfrm>
          <a:prstGeom prst="rect">
            <a:avLst/>
          </a:prstGeom>
          <a:noFill/>
        </p:spPr>
        <p:txBody>
          <a:bodyPr wrap="none" rtlCol="0">
            <a:spAutoFit/>
          </a:bodyPr>
          <a:lstStyle/>
          <a:p>
            <a:r>
              <a:rPr lang="en-US" dirty="0" smtClean="0"/>
              <a:t>Electricity price</a:t>
            </a:r>
          </a:p>
          <a:p>
            <a:pPr algn="ctr"/>
            <a:r>
              <a:rPr lang="en-US" dirty="0" smtClean="0"/>
              <a:t>$/MWh</a:t>
            </a:r>
            <a:endParaRPr lang="en-US" dirty="0"/>
          </a:p>
        </p:txBody>
      </p:sp>
      <p:sp>
        <p:nvSpPr>
          <p:cNvPr id="94" name="Chord 93"/>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hord 94"/>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ounded Rectangular Callout 95"/>
          <p:cNvSpPr/>
          <p:nvPr/>
        </p:nvSpPr>
        <p:spPr>
          <a:xfrm>
            <a:off x="3394813" y="1828800"/>
            <a:ext cx="2243987" cy="591791"/>
          </a:xfrm>
          <a:prstGeom prst="wedgeRoundRectCallout">
            <a:avLst>
              <a:gd name="adj1" fmla="val 19916"/>
              <a:gd name="adj2" fmla="val 235925"/>
              <a:gd name="adj3" fmla="val 16667"/>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relocation (WR)</a:t>
            </a:r>
            <a:endParaRPr lang="en-US" dirty="0"/>
          </a:p>
        </p:txBody>
      </p:sp>
      <p:sp>
        <p:nvSpPr>
          <p:cNvPr id="98" name="Rounded Rectangular Callout 97"/>
          <p:cNvSpPr/>
          <p:nvPr/>
        </p:nvSpPr>
        <p:spPr>
          <a:xfrm>
            <a:off x="1817132" y="4343400"/>
            <a:ext cx="1764268" cy="304800"/>
          </a:xfrm>
          <a:prstGeom prst="wedgeRoundRectCallout">
            <a:avLst>
              <a:gd name="adj1" fmla="val 124604"/>
              <a:gd name="adj2" fmla="val -1130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Least expensive</a:t>
            </a:r>
            <a:endParaRPr lang="en-US" dirty="0"/>
          </a:p>
        </p:txBody>
      </p:sp>
      <p:sp>
        <p:nvSpPr>
          <p:cNvPr id="101" name="TextBox 100"/>
          <p:cNvSpPr txBox="1"/>
          <p:nvPr/>
        </p:nvSpPr>
        <p:spPr>
          <a:xfrm>
            <a:off x="1905000" y="4649422"/>
            <a:ext cx="6143413" cy="461665"/>
          </a:xfrm>
          <a:prstGeom prst="rect">
            <a:avLst/>
          </a:prstGeom>
          <a:solidFill>
            <a:schemeClr val="accent2">
              <a:lumMod val="50000"/>
            </a:schemeClr>
          </a:solidFill>
        </p:spPr>
        <p:txBody>
          <a:bodyPr wrap="none" rtlCol="0">
            <a:spAutoFit/>
          </a:bodyPr>
          <a:lstStyle/>
          <a:p>
            <a:r>
              <a:rPr lang="en-US" sz="2400" dirty="0" smtClean="0">
                <a:solidFill>
                  <a:schemeClr val="tx2">
                    <a:lumMod val="40000"/>
                    <a:lumOff val="60000"/>
                  </a:schemeClr>
                </a:solidFill>
              </a:rPr>
              <a:t>Workload relocation cuts electricity cost </a:t>
            </a:r>
            <a:r>
              <a:rPr lang="en-US" sz="2400" b="1" i="1" dirty="0" smtClean="0">
                <a:solidFill>
                  <a:schemeClr val="tx2">
                    <a:lumMod val="40000"/>
                    <a:lumOff val="60000"/>
                  </a:schemeClr>
                </a:solidFill>
              </a:rPr>
              <a:t>further</a:t>
            </a:r>
            <a:endParaRPr lang="en-US" sz="2400" b="1" i="1" dirty="0">
              <a:solidFill>
                <a:schemeClr val="tx2">
                  <a:lumMod val="40000"/>
                  <a:lumOff val="60000"/>
                </a:schemeClr>
              </a:solidFill>
            </a:endParaRPr>
          </a:p>
        </p:txBody>
      </p:sp>
      <p:sp>
        <p:nvSpPr>
          <p:cNvPr id="103" name="TextBox 102"/>
          <p:cNvSpPr txBox="1"/>
          <p:nvPr/>
        </p:nvSpPr>
        <p:spPr>
          <a:xfrm>
            <a:off x="3665673" y="2779931"/>
            <a:ext cx="4830297" cy="461665"/>
          </a:xfrm>
          <a:prstGeom prst="rect">
            <a:avLst/>
          </a:prstGeom>
          <a:solidFill>
            <a:schemeClr val="accent3">
              <a:lumMod val="60000"/>
              <a:lumOff val="40000"/>
            </a:schemeClr>
          </a:solidFill>
        </p:spPr>
        <p:txBody>
          <a:bodyPr wrap="none" rtlCol="0">
            <a:spAutoFit/>
          </a:bodyPr>
          <a:lstStyle/>
          <a:p>
            <a:r>
              <a:rPr lang="en-US" sz="2400" dirty="0" smtClean="0">
                <a:solidFill>
                  <a:schemeClr val="accent6">
                    <a:lumMod val="50000"/>
                  </a:schemeClr>
                </a:solidFill>
              </a:rPr>
              <a:t>Resource pruning cuts electricity cost</a:t>
            </a:r>
            <a:endParaRPr lang="en-US" sz="2400" dirty="0">
              <a:solidFill>
                <a:schemeClr val="accent6">
                  <a:lumMod val="50000"/>
                </a:schemeClr>
              </a:solidFill>
            </a:endParaRPr>
          </a:p>
        </p:txBody>
      </p:sp>
      <p:sp>
        <p:nvSpPr>
          <p:cNvPr id="85" name="Oval 84"/>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18" name="Rounded Rectangular Callout 117"/>
          <p:cNvSpPr/>
          <p:nvPr/>
        </p:nvSpPr>
        <p:spPr>
          <a:xfrm>
            <a:off x="6705600" y="2066305"/>
            <a:ext cx="1447800" cy="524495"/>
          </a:xfrm>
          <a:prstGeom prst="wedgeRoundRectCallout">
            <a:avLst>
              <a:gd name="adj1" fmla="val -80476"/>
              <a:gd name="adj2" fmla="val 2526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
        <p:nvSpPr>
          <p:cNvPr id="28" name="TextBox 27"/>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121" name="TextBox 120"/>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122" name="TextBox 121"/>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124" name="Straight Connector 123"/>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127" name="Rounded Rectangular Callout 126"/>
          <p:cNvSpPr/>
          <p:nvPr/>
        </p:nvSpPr>
        <p:spPr>
          <a:xfrm>
            <a:off x="6705600" y="2375620"/>
            <a:ext cx="1764268" cy="304800"/>
          </a:xfrm>
          <a:prstGeom prst="wedgeRoundRectCallout">
            <a:avLst>
              <a:gd name="adj1" fmla="val -71261"/>
              <a:gd name="adj2" fmla="val 1171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expensive</a:t>
            </a:r>
            <a:endParaRPr lang="en-US" dirty="0"/>
          </a:p>
        </p:txBody>
      </p:sp>
      <p:sp>
        <p:nvSpPr>
          <p:cNvPr id="37" name="Bent Arrow 36"/>
          <p:cNvSpPr/>
          <p:nvPr/>
        </p:nvSpPr>
        <p:spPr>
          <a:xfrm rot="5400000">
            <a:off x="4517434" y="2900792"/>
            <a:ext cx="381001" cy="88146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9" name="Rounded Rectangular Callout 98"/>
          <p:cNvSpPr/>
          <p:nvPr/>
        </p:nvSpPr>
        <p:spPr>
          <a:xfrm>
            <a:off x="1939430" y="1981200"/>
            <a:ext cx="1633824" cy="618505"/>
          </a:xfrm>
          <a:prstGeom prst="wedgeRoundRectCallout">
            <a:avLst>
              <a:gd name="adj1" fmla="val 54668"/>
              <a:gd name="adj2" fmla="val 1205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 workload rises…</a:t>
            </a:r>
            <a:endParaRPr lang="en-US" dirty="0"/>
          </a:p>
        </p:txBody>
      </p:sp>
      <p:sp>
        <p:nvSpPr>
          <p:cNvPr id="128" name="TextBox 127"/>
          <p:cNvSpPr txBox="1"/>
          <p:nvPr/>
        </p:nvSpPr>
        <p:spPr>
          <a:xfrm>
            <a:off x="874206" y="1295400"/>
            <a:ext cx="3476465" cy="461665"/>
          </a:xfrm>
          <a:prstGeom prst="rect">
            <a:avLst/>
          </a:prstGeom>
          <a:noFill/>
        </p:spPr>
        <p:txBody>
          <a:bodyPr wrap="none" rtlCol="0">
            <a:spAutoFit/>
          </a:bodyPr>
          <a:lstStyle/>
          <a:p>
            <a:r>
              <a:rPr lang="en-US" sz="2400" dirty="0" smtClean="0"/>
              <a:t>Deactivate idle equipment</a:t>
            </a:r>
            <a:endParaRPr lang="en-US" sz="2400" dirty="0"/>
          </a:p>
        </p:txBody>
      </p:sp>
      <p:sp>
        <p:nvSpPr>
          <p:cNvPr id="129" name="Rounded Rectangular Callout 128"/>
          <p:cNvSpPr/>
          <p:nvPr/>
        </p:nvSpPr>
        <p:spPr>
          <a:xfrm>
            <a:off x="6234744" y="1910706"/>
            <a:ext cx="2133600" cy="680094"/>
          </a:xfrm>
          <a:prstGeom prst="wedgeRoundRectCallout">
            <a:avLst>
              <a:gd name="adj1" fmla="val -56841"/>
              <a:gd name="adj2" fmla="val 1894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Deactivate some equipment</a:t>
            </a:r>
            <a:endParaRPr lang="en-US" dirty="0"/>
          </a:p>
        </p:txBody>
      </p:sp>
      <p:sp>
        <p:nvSpPr>
          <p:cNvPr id="132" name="Slide Number Placeholder 131"/>
          <p:cNvSpPr>
            <a:spLocks noGrp="1"/>
          </p:cNvSpPr>
          <p:nvPr>
            <p:ph type="sldNum" sz="quarter" idx="12"/>
          </p:nvPr>
        </p:nvSpPr>
        <p:spPr/>
        <p:txBody>
          <a:bodyPr/>
          <a:lstStyle/>
          <a:p>
            <a:fld id="{6E32B92A-CB75-4E54-8293-CBC8A13B5AFB}" type="slidenum">
              <a:rPr lang="en-US" smtClean="0"/>
              <a:t>8</a:t>
            </a:fld>
            <a:endParaRPr lang="en-US"/>
          </a:p>
        </p:txBody>
      </p:sp>
      <p:sp>
        <p:nvSpPr>
          <p:cNvPr id="97" name="Rounded Rectangular Callout 96"/>
          <p:cNvSpPr/>
          <p:nvPr/>
        </p:nvSpPr>
        <p:spPr>
          <a:xfrm>
            <a:off x="2907268" y="2218705"/>
            <a:ext cx="1219200" cy="524495"/>
          </a:xfrm>
          <a:prstGeom prst="wedgeRoundRectCallout">
            <a:avLst>
              <a:gd name="adj1" fmla="val 14432"/>
              <a:gd name="adj2" fmla="val 2466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Workload</a:t>
            </a:r>
            <a:endParaRPr lang="en-US" dirty="0">
              <a:solidFill>
                <a:schemeClr val="tx1"/>
              </a:solidFill>
            </a:endParaRPr>
          </a:p>
        </p:txBody>
      </p:sp>
      <p:sp>
        <p:nvSpPr>
          <p:cNvPr id="137" name="TextBox 136"/>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38" name="TextBox 137"/>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
        <p:nvSpPr>
          <p:cNvPr id="139" name="TextBox 138"/>
          <p:cNvSpPr txBox="1"/>
          <p:nvPr/>
        </p:nvSpPr>
        <p:spPr>
          <a:xfrm>
            <a:off x="3956211" y="2209800"/>
            <a:ext cx="3936527" cy="461665"/>
          </a:xfrm>
          <a:prstGeom prst="rect">
            <a:avLst/>
          </a:prstGeom>
          <a:noFill/>
        </p:spPr>
        <p:txBody>
          <a:bodyPr wrap="none" rtlCol="0">
            <a:spAutoFit/>
          </a:bodyPr>
          <a:lstStyle/>
          <a:p>
            <a:r>
              <a:rPr lang="en-US" sz="2400" dirty="0" smtClean="0"/>
              <a:t>Move workload from NY to TX</a:t>
            </a:r>
            <a:endParaRPr lang="en-US" sz="2400" dirty="0"/>
          </a:p>
        </p:txBody>
      </p:sp>
      <p:sp>
        <p:nvSpPr>
          <p:cNvPr id="131" name="Rounded Rectangular Callout 130"/>
          <p:cNvSpPr/>
          <p:nvPr/>
        </p:nvSpPr>
        <p:spPr>
          <a:xfrm>
            <a:off x="1886634" y="1707790"/>
            <a:ext cx="1389966" cy="546820"/>
          </a:xfrm>
          <a:prstGeom prst="wedgeRoundRectCallout">
            <a:avLst>
              <a:gd name="adj1" fmla="val 80673"/>
              <a:gd name="adj2" fmla="val 1640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RP to save more</a:t>
            </a:r>
            <a:endParaRPr lang="en-US" dirty="0"/>
          </a:p>
        </p:txBody>
      </p:sp>
      <p:sp>
        <p:nvSpPr>
          <p:cNvPr id="140" name="TextBox 139"/>
          <p:cNvSpPr txBox="1"/>
          <p:nvPr/>
        </p:nvSpPr>
        <p:spPr>
          <a:xfrm>
            <a:off x="2128741" y="2981980"/>
            <a:ext cx="5262659" cy="523220"/>
          </a:xfrm>
          <a:prstGeom prst="rect">
            <a:avLst/>
          </a:prstGeom>
          <a:solidFill>
            <a:schemeClr val="tx2">
              <a:lumMod val="40000"/>
              <a:lumOff val="60000"/>
            </a:schemeClr>
          </a:solidFill>
        </p:spPr>
        <p:txBody>
          <a:bodyPr wrap="none" rtlCol="0">
            <a:spAutoFit/>
          </a:bodyPr>
          <a:lstStyle/>
          <a:p>
            <a:r>
              <a:rPr lang="en-US" sz="2800" dirty="0" smtClean="0"/>
              <a:t>RP and WR can cut electricity costs</a:t>
            </a:r>
            <a:endParaRPr lang="en-US" sz="2800" dirty="0"/>
          </a:p>
        </p:txBody>
      </p:sp>
      <p:sp>
        <p:nvSpPr>
          <p:cNvPr id="141" name="TextBox 140"/>
          <p:cNvSpPr txBox="1"/>
          <p:nvPr/>
        </p:nvSpPr>
        <p:spPr>
          <a:xfrm>
            <a:off x="2202286" y="4114800"/>
            <a:ext cx="5115568" cy="523220"/>
          </a:xfrm>
          <a:prstGeom prst="rect">
            <a:avLst/>
          </a:prstGeom>
          <a:solidFill>
            <a:schemeClr val="accent3">
              <a:lumMod val="60000"/>
              <a:lumOff val="40000"/>
            </a:schemeClr>
          </a:solidFill>
        </p:spPr>
        <p:txBody>
          <a:bodyPr wrap="none" rtlCol="0">
            <a:spAutoFit/>
          </a:bodyPr>
          <a:lstStyle/>
          <a:p>
            <a:r>
              <a:rPr lang="en-US" sz="2800" dirty="0" err="1" smtClean="0"/>
              <a:t>Ain’t</a:t>
            </a:r>
            <a:r>
              <a:rPr lang="en-US" sz="2800" dirty="0" smtClean="0"/>
              <a:t> no such thing as a free lunch</a:t>
            </a:r>
            <a:endParaRPr lang="en-US" sz="2800" dirty="0"/>
          </a:p>
        </p:txBody>
      </p:sp>
      <p:sp>
        <p:nvSpPr>
          <p:cNvPr id="142" name="TextBox 141"/>
          <p:cNvSpPr txBox="1"/>
          <p:nvPr/>
        </p:nvSpPr>
        <p:spPr>
          <a:xfrm>
            <a:off x="585805" y="6400800"/>
            <a:ext cx="6957995" cy="369332"/>
          </a:xfrm>
          <a:prstGeom prst="rect">
            <a:avLst/>
          </a:prstGeom>
          <a:noFill/>
        </p:spPr>
        <p:txBody>
          <a:bodyPr wrap="none" rtlCol="0">
            <a:spAutoFit/>
          </a:bodyPr>
          <a:lstStyle/>
          <a:p>
            <a:r>
              <a:rPr lang="en-US" dirty="0" smtClean="0"/>
              <a:t>A. Qureshi et. al, “Plugging into energy market diversity”, HOTNETS 2008</a:t>
            </a:r>
            <a:endParaRPr lang="en-US" dirty="0"/>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255" y="1443024"/>
            <a:ext cx="8806345" cy="3967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3" name="TextBox 142"/>
          <p:cNvSpPr txBox="1"/>
          <p:nvPr/>
        </p:nvSpPr>
        <p:spPr>
          <a:xfrm>
            <a:off x="3948136" y="1811740"/>
            <a:ext cx="3916713" cy="369332"/>
          </a:xfrm>
          <a:prstGeom prst="rect">
            <a:avLst/>
          </a:prstGeom>
          <a:solidFill>
            <a:schemeClr val="accent1">
              <a:lumMod val="40000"/>
              <a:lumOff val="60000"/>
            </a:schemeClr>
          </a:solidFill>
        </p:spPr>
        <p:txBody>
          <a:bodyPr wrap="none" rtlCol="0">
            <a:spAutoFit/>
          </a:bodyPr>
          <a:lstStyle/>
          <a:p>
            <a:r>
              <a:rPr lang="en-US" dirty="0" smtClean="0"/>
              <a:t>Geographic diversity in electricity prices</a:t>
            </a:r>
            <a:endParaRPr lang="en-US" dirty="0"/>
          </a:p>
        </p:txBody>
      </p:sp>
      <p:sp>
        <p:nvSpPr>
          <p:cNvPr id="146" name="TextBox 145"/>
          <p:cNvSpPr txBox="1"/>
          <p:nvPr/>
        </p:nvSpPr>
        <p:spPr>
          <a:xfrm>
            <a:off x="4038600" y="2438400"/>
            <a:ext cx="3718262" cy="369332"/>
          </a:xfrm>
          <a:prstGeom prst="rect">
            <a:avLst/>
          </a:prstGeom>
          <a:solidFill>
            <a:schemeClr val="accent6">
              <a:lumMod val="60000"/>
              <a:lumOff val="40000"/>
            </a:schemeClr>
          </a:solidFill>
        </p:spPr>
        <p:txBody>
          <a:bodyPr wrap="none" rtlCol="0">
            <a:spAutoFit/>
          </a:bodyPr>
          <a:lstStyle/>
          <a:p>
            <a:r>
              <a:rPr lang="en-US" dirty="0" smtClean="0"/>
              <a:t>Temporal diversity in electricity prices</a:t>
            </a:r>
            <a:endParaRPr lang="en-US" dirty="0"/>
          </a:p>
        </p:txBody>
      </p:sp>
      <p:pic>
        <p:nvPicPr>
          <p:cNvPr id="5124" name="Picture 4" descr="E:\Users\Saqib Ilyas\Downloads\67448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533525"/>
            <a:ext cx="428625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99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2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1000" fill="hold"/>
                                        <p:tgtEl>
                                          <p:spTgt spid="120"/>
                                        </p:tgtEl>
                                      </p:cBhvr>
                                      <p:by x="15000" y="15000"/>
                                    </p:animScale>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0"/>
                                          </p:stCondLst>
                                        </p:cTn>
                                        <p:tgtEl>
                                          <p:spTgt spid="137"/>
                                        </p:tgtEl>
                                        <p:attrNameLst>
                                          <p:attrName>style.visibility</p:attrName>
                                        </p:attrNameLst>
                                      </p:cBhvr>
                                      <p:to>
                                        <p:strVal val="visible"/>
                                      </p:to>
                                    </p:set>
                                  </p:childTnLst>
                                </p:cTn>
                              </p:par>
                            </p:childTnLst>
                          </p:cTn>
                        </p:par>
                        <p:par>
                          <p:cTn id="22" fill="hold">
                            <p:stCondLst>
                              <p:cond delay="1000"/>
                            </p:stCondLst>
                            <p:childTnLst>
                              <p:par>
                                <p:cTn id="23" presetID="1" presetClass="exit" presetSubtype="0" fill="hold" nodeType="afterEffect">
                                  <p:stCondLst>
                                    <p:cond delay="0"/>
                                  </p:stCondLst>
                                  <p:childTnLst>
                                    <p:set>
                                      <p:cBhvr>
                                        <p:cTn id="24" dur="1" fill="hold">
                                          <p:stCondLst>
                                            <p:cond delay="0"/>
                                          </p:stCondLst>
                                        </p:cTn>
                                        <p:tgtEl>
                                          <p:spTgt spid="1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1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9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97"/>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29"/>
                                        </p:tgtEl>
                                        <p:attrNameLst>
                                          <p:attrName>style.visibility</p:attrName>
                                        </p:attrNameLst>
                                      </p:cBhvr>
                                      <p:to>
                                        <p:strVal val="visible"/>
                                      </p:to>
                                    </p:set>
                                  </p:childTnLst>
                                </p:cTn>
                              </p:par>
                              <p:par>
                                <p:cTn id="53" presetID="7" presetClass="emph" presetSubtype="2" fill="hold" nodeType="withEffect">
                                  <p:stCondLst>
                                    <p:cond delay="0"/>
                                  </p:stCondLst>
                                  <p:childTnLst>
                                    <p:animClr clrSpc="rgb" dir="cw">
                                      <p:cBhvr>
                                        <p:cTn id="54" dur="2000" fill="hold"/>
                                        <p:tgtEl>
                                          <p:spTgt spid="87"/>
                                        </p:tgtEl>
                                        <p:attrNameLst>
                                          <p:attrName>stroke.color</p:attrName>
                                        </p:attrNameLst>
                                      </p:cBhvr>
                                      <p:to>
                                        <a:srgbClr val="B2B2B2"/>
                                      </p:to>
                                    </p:animClr>
                                    <p:set>
                                      <p:cBhvr>
                                        <p:cTn id="55" dur="2000" fill="hold"/>
                                        <p:tgtEl>
                                          <p:spTgt spid="87"/>
                                        </p:tgtEl>
                                        <p:attrNameLst>
                                          <p:attrName>stroke.on</p:attrName>
                                        </p:attrNameLst>
                                      </p:cBhvr>
                                      <p:to>
                                        <p:strVal val="true"/>
                                      </p:to>
                                    </p:set>
                                  </p:childTnLst>
                                </p:cTn>
                              </p:par>
                            </p:childTnLst>
                          </p:cTn>
                        </p:par>
                      </p:childTnLst>
                    </p:cTn>
                  </p:par>
                  <p:par>
                    <p:cTn id="56" fill="hold">
                      <p:stCondLst>
                        <p:cond delay="indefinite"/>
                      </p:stCondLst>
                      <p:childTnLst>
                        <p:par>
                          <p:cTn id="57" fill="hold">
                            <p:stCondLst>
                              <p:cond delay="0"/>
                            </p:stCondLst>
                            <p:childTnLst>
                              <p:par>
                                <p:cTn id="58" presetID="1" presetClass="exit" presetSubtype="0" fill="hold" grpId="1" nodeType="clickEffect">
                                  <p:stCondLst>
                                    <p:cond delay="0"/>
                                  </p:stCondLst>
                                  <p:childTnLst>
                                    <p:set>
                                      <p:cBhvr>
                                        <p:cTn id="59" dur="1" fill="hold">
                                          <p:stCondLst>
                                            <p:cond delay="0"/>
                                          </p:stCondLst>
                                        </p:cTn>
                                        <p:tgtEl>
                                          <p:spTgt spid="129"/>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10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103"/>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512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nodeType="clickEffect">
                                  <p:stCondLst>
                                    <p:cond delay="0"/>
                                  </p:stCondLst>
                                  <p:childTnLst>
                                    <p:set>
                                      <p:cBhvr>
                                        <p:cTn id="71" dur="1" fill="hold">
                                          <p:stCondLst>
                                            <p:cond delay="0"/>
                                          </p:stCondLst>
                                        </p:cTn>
                                        <p:tgtEl>
                                          <p:spTgt spid="5124"/>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512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4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xit" presetSubtype="0" fill="hold" grpId="1" nodeType="clickEffect">
                                  <p:stCondLst>
                                    <p:cond delay="0"/>
                                  </p:stCondLst>
                                  <p:childTnLst>
                                    <p:set>
                                      <p:cBhvr>
                                        <p:cTn id="79" dur="1" fill="hold">
                                          <p:stCondLst>
                                            <p:cond delay="0"/>
                                          </p:stCondLst>
                                        </p:cTn>
                                        <p:tgtEl>
                                          <p:spTgt spid="142"/>
                                        </p:tgtEl>
                                        <p:attrNameLst>
                                          <p:attrName>style.visibility</p:attrName>
                                        </p:attrNameLst>
                                      </p:cBhvr>
                                      <p:to>
                                        <p:strVal val="hidden"/>
                                      </p:to>
                                    </p:set>
                                  </p:childTnLst>
                                </p:cTn>
                              </p:par>
                              <p:par>
                                <p:cTn id="80" presetID="1"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4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grpId="1" nodeType="clickEffect">
                                  <p:stCondLst>
                                    <p:cond delay="0"/>
                                  </p:stCondLst>
                                  <p:childTnLst>
                                    <p:set>
                                      <p:cBhvr>
                                        <p:cTn id="89" dur="1" fill="hold">
                                          <p:stCondLst>
                                            <p:cond delay="0"/>
                                          </p:stCondLst>
                                        </p:cTn>
                                        <p:tgtEl>
                                          <p:spTgt spid="143"/>
                                        </p:tgtEl>
                                        <p:attrNameLst>
                                          <p:attrName>style.visibility</p:attrName>
                                        </p:attrNameLst>
                                      </p:cBhvr>
                                      <p:to>
                                        <p:strVal val="hidden"/>
                                      </p:to>
                                    </p:set>
                                  </p:childTnLst>
                                </p:cTn>
                              </p:par>
                              <p:par>
                                <p:cTn id="90" presetID="1" presetClass="exit" presetSubtype="0" fill="hold" nodeType="withEffect">
                                  <p:stCondLst>
                                    <p:cond delay="0"/>
                                  </p:stCondLst>
                                  <p:childTnLst>
                                    <p:set>
                                      <p:cBhvr>
                                        <p:cTn id="91" dur="1" fill="hold">
                                          <p:stCondLst>
                                            <p:cond delay="0"/>
                                          </p:stCondLst>
                                        </p:cTn>
                                        <p:tgtEl>
                                          <p:spTgt spid="5123"/>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146"/>
                                        </p:tgtEl>
                                        <p:attrNameLst>
                                          <p:attrName>style.visibility</p:attrName>
                                        </p:attrNameLst>
                                      </p:cBhvr>
                                      <p:to>
                                        <p:strVal val="hidden"/>
                                      </p:to>
                                    </p:set>
                                  </p:childTnLst>
                                </p:cTn>
                              </p:par>
                              <p:par>
                                <p:cTn id="94" presetID="1" presetClass="entr" presetSubtype="0" fill="hold" grpId="0" nodeType="withEffect">
                                  <p:stCondLst>
                                    <p:cond delay="0"/>
                                  </p:stCondLst>
                                  <p:childTnLst>
                                    <p:set>
                                      <p:cBhvr>
                                        <p:cTn id="95" dur="1" fill="hold">
                                          <p:stCondLst>
                                            <p:cond delay="0"/>
                                          </p:stCondLst>
                                        </p:cTn>
                                        <p:tgtEl>
                                          <p:spTgt spid="121"/>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22"/>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28"/>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25"/>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2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126"/>
                                        </p:tgtEl>
                                        <p:attrNameLst>
                                          <p:attrName>style.visibility</p:attrName>
                                        </p:attrNameLst>
                                      </p:cBhvr>
                                      <p:to>
                                        <p:strVal val="visible"/>
                                      </p:to>
                                    </p:set>
                                  </p:childTnLst>
                                </p:cTn>
                              </p:par>
                              <p:par>
                                <p:cTn id="106" presetID="1" presetClass="entr" presetSubtype="0" fill="hold" nodeType="withEffect">
                                  <p:stCondLst>
                                    <p:cond delay="0"/>
                                  </p:stCondLst>
                                  <p:childTnLst>
                                    <p:set>
                                      <p:cBhvr>
                                        <p:cTn id="107" dur="1" fill="hold">
                                          <p:stCondLst>
                                            <p:cond delay="0"/>
                                          </p:stCondLst>
                                        </p:cTn>
                                        <p:tgtEl>
                                          <p:spTgt spid="92"/>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93"/>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42" presetClass="path" presetSubtype="0" accel="50000" decel="50000" fill="hold" grpId="1" nodeType="clickEffect">
                                  <p:stCondLst>
                                    <p:cond delay="0"/>
                                  </p:stCondLst>
                                  <p:childTnLst>
                                    <p:animMotion origin="layout" path="M 3.33333E-6 -2.18316E-6 L -0.00157 -0.07793 " pathEditMode="relative" rAng="0" ptsTypes="AA">
                                      <p:cBhvr>
                                        <p:cTn id="113" dur="2000" fill="hold"/>
                                        <p:tgtEl>
                                          <p:spTgt spid="85"/>
                                        </p:tgtEl>
                                        <p:attrNameLst>
                                          <p:attrName>ppt_x</p:attrName>
                                          <p:attrName>ppt_y</p:attrName>
                                        </p:attrNameLst>
                                      </p:cBhvr>
                                      <p:rCtr x="-87" y="-3908"/>
                                    </p:animMotion>
                                  </p:childTnLst>
                                </p:cTn>
                              </p:par>
                              <p:par>
                                <p:cTn id="114" presetID="42" presetClass="path" presetSubtype="0" accel="50000" decel="50000" fill="hold" grpId="1" nodeType="withEffect">
                                  <p:stCondLst>
                                    <p:cond delay="0"/>
                                  </p:stCondLst>
                                  <p:childTnLst>
                                    <p:animMotion origin="layout" path="M -8.33333E-7 4.15356E-6 L -0.00156 -0.07609 " pathEditMode="relative" rAng="0" ptsTypes="AA">
                                      <p:cBhvr>
                                        <p:cTn id="115" dur="2000" fill="hold"/>
                                        <p:tgtEl>
                                          <p:spTgt spid="104"/>
                                        </p:tgtEl>
                                        <p:attrNameLst>
                                          <p:attrName>ppt_x</p:attrName>
                                          <p:attrName>ppt_y</p:attrName>
                                        </p:attrNameLst>
                                      </p:cBhvr>
                                      <p:rCtr x="-87" y="-3816"/>
                                    </p:animMotion>
                                  </p:childTnLst>
                                </p:cTn>
                              </p:par>
                              <p:par>
                                <p:cTn id="116" presetID="42" presetClass="path" presetSubtype="0" accel="50000" decel="50000" fill="hold" grpId="2" nodeType="withEffect">
                                  <p:stCondLst>
                                    <p:cond delay="0"/>
                                  </p:stCondLst>
                                  <p:childTnLst>
                                    <p:animMotion origin="layout" path="M 1.38889E-6 -4.57909E-6 L 0.00017 -0.074 " pathEditMode="relative" rAng="0" ptsTypes="AA">
                                      <p:cBhvr>
                                        <p:cTn id="117" dur="2000" fill="hold"/>
                                        <p:tgtEl>
                                          <p:spTgt spid="94"/>
                                        </p:tgtEl>
                                        <p:attrNameLst>
                                          <p:attrName>ppt_x</p:attrName>
                                          <p:attrName>ppt_y</p:attrName>
                                        </p:attrNameLst>
                                      </p:cBhvr>
                                      <p:rCtr x="0" y="-3700"/>
                                    </p:animMotion>
                                  </p:childTnLst>
                                </p:cTn>
                              </p:par>
                              <p:par>
                                <p:cTn id="118" presetID="42" presetClass="path" presetSubtype="0" accel="50000" decel="50000" fill="hold" grpId="1" nodeType="withEffect">
                                  <p:stCondLst>
                                    <p:cond delay="0"/>
                                  </p:stCondLst>
                                  <p:childTnLst>
                                    <p:animMotion origin="layout" path="M 3.33333E-6 -2.0444E-6 L -0.00035 -0.12997 " pathEditMode="relative" rAng="0" ptsTypes="AA">
                                      <p:cBhvr>
                                        <p:cTn id="119" dur="2000" fill="hold"/>
                                        <p:tgtEl>
                                          <p:spTgt spid="87"/>
                                        </p:tgtEl>
                                        <p:attrNameLst>
                                          <p:attrName>ppt_x</p:attrName>
                                          <p:attrName>ppt_y</p:attrName>
                                        </p:attrNameLst>
                                      </p:cBhvr>
                                      <p:rCtr x="-17" y="-6499"/>
                                    </p:animMotion>
                                  </p:childTnLst>
                                </p:cTn>
                              </p:par>
                              <p:par>
                                <p:cTn id="120" presetID="42" presetClass="path" presetSubtype="0" accel="50000" decel="50000" fill="hold" grpId="1" nodeType="withEffect">
                                  <p:stCondLst>
                                    <p:cond delay="0"/>
                                  </p:stCondLst>
                                  <p:childTnLst>
                                    <p:animMotion origin="layout" path="M -1.38889E-6 4.15356E-6 L -1.38889E-6 -0.13183 " pathEditMode="relative" rAng="0" ptsTypes="AA">
                                      <p:cBhvr>
                                        <p:cTn id="121" dur="2000" fill="hold"/>
                                        <p:tgtEl>
                                          <p:spTgt spid="91"/>
                                        </p:tgtEl>
                                        <p:attrNameLst>
                                          <p:attrName>ppt_x</p:attrName>
                                          <p:attrName>ppt_y</p:attrName>
                                        </p:attrNameLst>
                                      </p:cBhvr>
                                      <p:rCtr x="0" y="-6591"/>
                                    </p:animMotion>
                                  </p:childTnLst>
                                </p:cTn>
                              </p:par>
                            </p:childTnLst>
                          </p:cTn>
                        </p:par>
                        <p:par>
                          <p:cTn id="122" fill="hold">
                            <p:stCondLst>
                              <p:cond delay="2000"/>
                            </p:stCondLst>
                            <p:childTnLst>
                              <p:par>
                                <p:cTn id="123" presetID="1" presetClass="entr" presetSubtype="0" fill="hold" grpId="0" nodeType="afterEffect">
                                  <p:stCondLst>
                                    <p:cond delay="0"/>
                                  </p:stCondLst>
                                  <p:childTnLst>
                                    <p:set>
                                      <p:cBhvr>
                                        <p:cTn id="124" dur="1" fill="hold">
                                          <p:stCondLst>
                                            <p:cond delay="0"/>
                                          </p:stCondLst>
                                        </p:cTn>
                                        <p:tgtEl>
                                          <p:spTgt spid="12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27"/>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98"/>
                                        </p:tgtEl>
                                        <p:attrNameLst>
                                          <p:attrName>style.visibility</p:attrName>
                                        </p:attrNameLst>
                                      </p:cBhvr>
                                      <p:to>
                                        <p:strVal val="hidden"/>
                                      </p:to>
                                    </p:set>
                                  </p:childTnLst>
                                </p:cTn>
                              </p:par>
                              <p:par>
                                <p:cTn id="133" presetID="1" presetClass="entr" presetSubtype="0" fill="hold" grpId="0" nodeType="withEffect">
                                  <p:stCondLst>
                                    <p:cond delay="0"/>
                                  </p:stCondLst>
                                  <p:childTnLst>
                                    <p:set>
                                      <p:cBhvr>
                                        <p:cTn id="134" dur="1" fill="hold">
                                          <p:stCondLst>
                                            <p:cond delay="0"/>
                                          </p:stCondLst>
                                        </p:cTn>
                                        <p:tgtEl>
                                          <p:spTgt spid="13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1" nodeType="clickEffect">
                                  <p:stCondLst>
                                    <p:cond delay="0"/>
                                  </p:stCondLst>
                                  <p:childTnLst>
                                    <p:set>
                                      <p:cBhvr>
                                        <p:cTn id="140" dur="1" fill="hold">
                                          <p:stCondLst>
                                            <p:cond delay="0"/>
                                          </p:stCondLst>
                                        </p:cTn>
                                        <p:tgtEl>
                                          <p:spTgt spid="37"/>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139"/>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94"/>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95"/>
                                        </p:tgtEl>
                                        <p:attrNameLst>
                                          <p:attrName>style.visibility</p:attrName>
                                        </p:attrNameLst>
                                      </p:cBhvr>
                                      <p:to>
                                        <p:strVal val="hidden"/>
                                      </p:to>
                                    </p:set>
                                  </p:childTnLst>
                                </p:cTn>
                              </p:par>
                              <p:par>
                                <p:cTn id="147" presetID="19" presetClass="emph" presetSubtype="0" fill="hold" grpId="1" nodeType="withEffect">
                                  <p:stCondLst>
                                    <p:cond delay="0"/>
                                  </p:stCondLst>
                                  <p:childTnLst>
                                    <p:animClr clrSpc="rgb" dir="cw">
                                      <p:cBhvr override="childStyle">
                                        <p:cTn id="148" dur="500" fill="hold"/>
                                        <p:tgtEl>
                                          <p:spTgt spid="86"/>
                                        </p:tgtEl>
                                        <p:attrNameLst>
                                          <p:attrName>style.color</p:attrName>
                                        </p:attrNameLst>
                                      </p:cBhvr>
                                      <p:to>
                                        <a:schemeClr val="accent1"/>
                                      </p:to>
                                    </p:animClr>
                                    <p:animClr clrSpc="rgb" dir="cw">
                                      <p:cBhvr>
                                        <p:cTn id="149" dur="500" fill="hold"/>
                                        <p:tgtEl>
                                          <p:spTgt spid="86"/>
                                        </p:tgtEl>
                                        <p:attrNameLst>
                                          <p:attrName>fillcolor</p:attrName>
                                        </p:attrNameLst>
                                      </p:cBhvr>
                                      <p:to>
                                        <a:schemeClr val="accent1"/>
                                      </p:to>
                                    </p:animClr>
                                    <p:set>
                                      <p:cBhvr>
                                        <p:cTn id="150" dur="500" fill="hold"/>
                                        <p:tgtEl>
                                          <p:spTgt spid="86"/>
                                        </p:tgtEl>
                                        <p:attrNameLst>
                                          <p:attrName>fill.type</p:attrName>
                                        </p:attrNameLst>
                                      </p:cBhvr>
                                      <p:to>
                                        <p:strVal val="solid"/>
                                      </p:to>
                                    </p:set>
                                    <p:set>
                                      <p:cBhvr>
                                        <p:cTn id="151" dur="500" fill="hold"/>
                                        <p:tgtEl>
                                          <p:spTgt spid="86"/>
                                        </p:tgtEl>
                                        <p:attrNameLst>
                                          <p:attrName>fill.on</p:attrName>
                                        </p:attrNameLst>
                                      </p:cBhvr>
                                      <p:to>
                                        <p:strVal val="true"/>
                                      </p:to>
                                    </p:set>
                                  </p:childTnLst>
                                </p:cTn>
                              </p:par>
                              <p:par>
                                <p:cTn id="152" presetID="3" presetClass="emph" presetSubtype="2" fill="hold" grpId="1" nodeType="withEffect">
                                  <p:stCondLst>
                                    <p:cond delay="0"/>
                                  </p:stCondLst>
                                  <p:childTnLst>
                                    <p:animClr clrSpc="rgb" dir="cw">
                                      <p:cBhvr override="childStyle">
                                        <p:cTn id="153" dur="2000" fill="hold"/>
                                        <p:tgtEl>
                                          <p:spTgt spid="90"/>
                                        </p:tgtEl>
                                        <p:attrNameLst>
                                          <p:attrName>style.color</p:attrName>
                                        </p:attrNameLst>
                                      </p:cBhvr>
                                      <p:to>
                                        <a:schemeClr val="bg1"/>
                                      </p:to>
                                    </p:animClr>
                                  </p:childTnLst>
                                </p:cTn>
                              </p:par>
                              <p:par>
                                <p:cTn id="154" presetID="1" presetClass="entr" presetSubtype="0" fill="hold" grpId="0" nodeType="withEffect">
                                  <p:stCondLst>
                                    <p:cond delay="0"/>
                                  </p:stCondLst>
                                  <p:childTnLst>
                                    <p:set>
                                      <p:cBhvr>
                                        <p:cTn id="155" dur="1" fill="hold">
                                          <p:stCondLst>
                                            <p:cond delay="0"/>
                                          </p:stCondLst>
                                        </p:cTn>
                                        <p:tgtEl>
                                          <p:spTgt spid="96"/>
                                        </p:tgtEl>
                                        <p:attrNameLst>
                                          <p:attrName>style.visibility</p:attrName>
                                        </p:attrNameLst>
                                      </p:cBhvr>
                                      <p:to>
                                        <p:strVal val="visible"/>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96"/>
                                        </p:tgtEl>
                                        <p:attrNameLst>
                                          <p:attrName>style.visibility</p:attrName>
                                        </p:attrNameLst>
                                      </p:cBhvr>
                                      <p:to>
                                        <p:strVal val="hidden"/>
                                      </p:to>
                                    </p:set>
                                  </p:childTnLst>
                                </p:cTn>
                              </p:par>
                              <p:par>
                                <p:cTn id="160" presetID="1" presetClass="entr" presetSubtype="0" fill="hold" grpId="0" nodeType="withEffect">
                                  <p:stCondLst>
                                    <p:cond delay="0"/>
                                  </p:stCondLst>
                                  <p:childTnLst>
                                    <p:set>
                                      <p:cBhvr>
                                        <p:cTn id="161" dur="1" fill="hold">
                                          <p:stCondLst>
                                            <p:cond delay="0"/>
                                          </p:stCondLst>
                                        </p:cTn>
                                        <p:tgtEl>
                                          <p:spTgt spid="101"/>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xit" presetSubtype="0" fill="hold" grpId="2" nodeType="clickEffect">
                                  <p:stCondLst>
                                    <p:cond delay="0"/>
                                  </p:stCondLst>
                                  <p:childTnLst>
                                    <p:set>
                                      <p:cBhvr>
                                        <p:cTn id="165" dur="1" fill="hold">
                                          <p:stCondLst>
                                            <p:cond delay="0"/>
                                          </p:stCondLst>
                                        </p:cTn>
                                        <p:tgtEl>
                                          <p:spTgt spid="101"/>
                                        </p:tgtEl>
                                        <p:attrNameLst>
                                          <p:attrName>style.visibility</p:attrName>
                                        </p:attrNameLst>
                                      </p:cBhvr>
                                      <p:to>
                                        <p:strVal val="hidden"/>
                                      </p:to>
                                    </p:set>
                                  </p:childTnLst>
                                </p:cTn>
                              </p:par>
                              <p:par>
                                <p:cTn id="166" presetID="1" presetClass="entr" presetSubtype="0" fill="hold" grpId="0" nodeType="withEffect">
                                  <p:stCondLst>
                                    <p:cond delay="0"/>
                                  </p:stCondLst>
                                  <p:childTnLst>
                                    <p:set>
                                      <p:cBhvr>
                                        <p:cTn id="167" dur="1" fill="hold">
                                          <p:stCondLst>
                                            <p:cond delay="0"/>
                                          </p:stCondLst>
                                        </p:cTn>
                                        <p:tgtEl>
                                          <p:spTgt spid="131"/>
                                        </p:tgtEl>
                                        <p:attrNameLst>
                                          <p:attrName>style.visibility</p:attrName>
                                        </p:attrNameLst>
                                      </p:cBhvr>
                                      <p:to>
                                        <p:strVal val="visible"/>
                                      </p:to>
                                    </p:set>
                                  </p:childTnLst>
                                </p:cTn>
                              </p:par>
                              <p:par>
                                <p:cTn id="168" presetID="7" presetClass="emph" presetSubtype="2" fill="hold" nodeType="withEffect">
                                  <p:stCondLst>
                                    <p:cond delay="0"/>
                                  </p:stCondLst>
                                  <p:childTnLst>
                                    <p:animClr clrSpc="rgb" dir="cw">
                                      <p:cBhvr>
                                        <p:cTn id="169" dur="2000" fill="hold"/>
                                        <p:tgtEl>
                                          <p:spTgt spid="85"/>
                                        </p:tgtEl>
                                        <p:attrNameLst>
                                          <p:attrName>stroke.color</p:attrName>
                                        </p:attrNameLst>
                                      </p:cBhvr>
                                      <p:to>
                                        <a:srgbClr val="B2B2B2"/>
                                      </p:to>
                                    </p:animClr>
                                    <p:set>
                                      <p:cBhvr>
                                        <p:cTn id="170" dur="2000" fill="hold"/>
                                        <p:tgtEl>
                                          <p:spTgt spid="85"/>
                                        </p:tgtEl>
                                        <p:attrNameLst>
                                          <p:attrName>stroke.on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1" presetClass="exit" presetSubtype="0" fill="hold" grpId="1" nodeType="clickEffect">
                                  <p:stCondLst>
                                    <p:cond delay="0"/>
                                  </p:stCondLst>
                                  <p:childTnLst>
                                    <p:set>
                                      <p:cBhvr>
                                        <p:cTn id="174" dur="1" fill="hold">
                                          <p:stCondLst>
                                            <p:cond delay="0"/>
                                          </p:stCondLst>
                                        </p:cTn>
                                        <p:tgtEl>
                                          <p:spTgt spid="131"/>
                                        </p:tgtEl>
                                        <p:attrNameLst>
                                          <p:attrName>style.visibility</p:attrName>
                                        </p:attrNameLst>
                                      </p:cBhvr>
                                      <p:to>
                                        <p:strVal val="hidden"/>
                                      </p:to>
                                    </p:set>
                                  </p:childTnLst>
                                </p:cTn>
                              </p:par>
                              <p:par>
                                <p:cTn id="175" presetID="1" presetClass="entr" presetSubtype="0" fill="hold" grpId="0" nodeType="withEffect">
                                  <p:stCondLst>
                                    <p:cond delay="0"/>
                                  </p:stCondLst>
                                  <p:childTnLst>
                                    <p:set>
                                      <p:cBhvr>
                                        <p:cTn id="176" dur="1" fill="hold">
                                          <p:stCondLst>
                                            <p:cond delay="0"/>
                                          </p:stCondLst>
                                        </p:cTn>
                                        <p:tgtEl>
                                          <p:spTgt spid="99"/>
                                        </p:tgtEl>
                                        <p:attrNameLst>
                                          <p:attrName>style.visibility</p:attrName>
                                        </p:attrNameLst>
                                      </p:cBhvr>
                                      <p:to>
                                        <p:strVal val="visible"/>
                                      </p:to>
                                    </p:set>
                                  </p:childTnLst>
                                </p:cTn>
                              </p:par>
                              <p:par>
                                <p:cTn id="177" presetID="7" presetClass="emph" presetSubtype="2" fill="hold" nodeType="withEffect">
                                  <p:stCondLst>
                                    <p:cond delay="0"/>
                                  </p:stCondLst>
                                  <p:childTnLst>
                                    <p:animClr clrSpc="rgb" dir="cw">
                                      <p:cBhvr>
                                        <p:cTn id="178" dur="2000" fill="hold"/>
                                        <p:tgtEl>
                                          <p:spTgt spid="85"/>
                                        </p:tgtEl>
                                        <p:attrNameLst>
                                          <p:attrName>stroke.color</p:attrName>
                                        </p:attrNameLst>
                                      </p:cBhvr>
                                      <p:to>
                                        <a:srgbClr val="FF0000"/>
                                      </p:to>
                                    </p:animClr>
                                    <p:set>
                                      <p:cBhvr>
                                        <p:cTn id="179" dur="2000" fill="hold"/>
                                        <p:tgtEl>
                                          <p:spTgt spid="85"/>
                                        </p:tgtEl>
                                        <p:attrNameLst>
                                          <p:attrName>stroke.on</p:attrName>
                                        </p:attrNameLst>
                                      </p:cBhvr>
                                      <p:to>
                                        <p:strVal val="true"/>
                                      </p:to>
                                    </p:set>
                                  </p:childTnLst>
                                </p:cTn>
                              </p:par>
                              <p:par>
                                <p:cTn id="180" presetID="3" presetClass="emph" presetSubtype="2" fill="hold" grpId="2" nodeType="withEffect">
                                  <p:stCondLst>
                                    <p:cond delay="0"/>
                                  </p:stCondLst>
                                  <p:childTnLst>
                                    <p:animClr clrSpc="rgb" dir="cw">
                                      <p:cBhvr override="childStyle">
                                        <p:cTn id="181" dur="2000" fill="hold"/>
                                        <p:tgtEl>
                                          <p:spTgt spid="104"/>
                                        </p:tgtEl>
                                        <p:attrNameLst>
                                          <p:attrName>style.color</p:attrName>
                                        </p:attrNameLst>
                                      </p:cBhvr>
                                      <p:to>
                                        <a:schemeClr val="bg1"/>
                                      </p:to>
                                    </p:animClr>
                                  </p:childTnLst>
                                </p:cTn>
                              </p:par>
                              <p:par>
                                <p:cTn id="182" presetID="19" presetClass="emph" presetSubtype="0" fill="hold" grpId="2" nodeType="withEffect">
                                  <p:stCondLst>
                                    <p:cond delay="0"/>
                                  </p:stCondLst>
                                  <p:childTnLst>
                                    <p:animClr clrSpc="rgb" dir="cw">
                                      <p:cBhvr override="childStyle">
                                        <p:cTn id="183" dur="500" fill="hold"/>
                                        <p:tgtEl>
                                          <p:spTgt spid="85"/>
                                        </p:tgtEl>
                                        <p:attrNameLst>
                                          <p:attrName>style.color</p:attrName>
                                        </p:attrNameLst>
                                      </p:cBhvr>
                                      <p:to>
                                        <a:schemeClr val="accent1"/>
                                      </p:to>
                                    </p:animClr>
                                    <p:animClr clrSpc="rgb" dir="cw">
                                      <p:cBhvr>
                                        <p:cTn id="184" dur="500" fill="hold"/>
                                        <p:tgtEl>
                                          <p:spTgt spid="85"/>
                                        </p:tgtEl>
                                        <p:attrNameLst>
                                          <p:attrName>fillcolor</p:attrName>
                                        </p:attrNameLst>
                                      </p:cBhvr>
                                      <p:to>
                                        <a:schemeClr val="accent1"/>
                                      </p:to>
                                    </p:animClr>
                                    <p:set>
                                      <p:cBhvr>
                                        <p:cTn id="185" dur="500" fill="hold"/>
                                        <p:tgtEl>
                                          <p:spTgt spid="85"/>
                                        </p:tgtEl>
                                        <p:attrNameLst>
                                          <p:attrName>fill.type</p:attrName>
                                        </p:attrNameLst>
                                      </p:cBhvr>
                                      <p:to>
                                        <p:strVal val="solid"/>
                                      </p:to>
                                    </p:set>
                                    <p:set>
                                      <p:cBhvr>
                                        <p:cTn id="186" dur="500" fill="hold"/>
                                        <p:tgtEl>
                                          <p:spTgt spid="85"/>
                                        </p:tgtEl>
                                        <p:attrNameLst>
                                          <p:attrName>fill.on</p:attrName>
                                        </p:attrNameLst>
                                      </p:cBhvr>
                                      <p:to>
                                        <p:strVal val="true"/>
                                      </p:to>
                                    </p:set>
                                  </p:childTnLst>
                                </p:cTn>
                              </p:par>
                            </p:childTnLst>
                          </p:cTn>
                        </p:par>
                      </p:childTnLst>
                    </p:cTn>
                  </p:par>
                  <p:par>
                    <p:cTn id="187" fill="hold">
                      <p:stCondLst>
                        <p:cond delay="indefinite"/>
                      </p:stCondLst>
                      <p:childTnLst>
                        <p:par>
                          <p:cTn id="188" fill="hold">
                            <p:stCondLst>
                              <p:cond delay="0"/>
                            </p:stCondLst>
                            <p:childTnLst>
                              <p:par>
                                <p:cTn id="189" presetID="1" presetClass="exit" presetSubtype="0" fill="hold" grpId="1" nodeType="clickEffect">
                                  <p:stCondLst>
                                    <p:cond delay="0"/>
                                  </p:stCondLst>
                                  <p:childTnLst>
                                    <p:set>
                                      <p:cBhvr>
                                        <p:cTn id="190" dur="1" fill="hold">
                                          <p:stCondLst>
                                            <p:cond delay="0"/>
                                          </p:stCondLst>
                                        </p:cTn>
                                        <p:tgtEl>
                                          <p:spTgt spid="99"/>
                                        </p:tgtEl>
                                        <p:attrNameLst>
                                          <p:attrName>style.visibility</p:attrName>
                                        </p:attrNameLst>
                                      </p:cBhvr>
                                      <p:to>
                                        <p:strVal val="hidden"/>
                                      </p:to>
                                    </p:set>
                                  </p:childTnLst>
                                </p:cTn>
                              </p:par>
                              <p:par>
                                <p:cTn id="191" presetID="1" presetClass="entr" presetSubtype="0" fill="hold" grpId="0" nodeType="withEffect">
                                  <p:stCondLst>
                                    <p:cond delay="0"/>
                                  </p:stCondLst>
                                  <p:childTnLst>
                                    <p:set>
                                      <p:cBhvr>
                                        <p:cTn id="192" dur="1" fill="hold">
                                          <p:stCondLst>
                                            <p:cond delay="0"/>
                                          </p:stCondLst>
                                        </p:cTn>
                                        <p:tgtEl>
                                          <p:spTgt spid="117"/>
                                        </p:tgtEl>
                                        <p:attrNameLst>
                                          <p:attrName>style.visibility</p:attrName>
                                        </p:attrNameLst>
                                      </p:cBhvr>
                                      <p:to>
                                        <p:strVal val="visible"/>
                                      </p:to>
                                    </p:set>
                                  </p:childTnLst>
                                </p:cTn>
                              </p:par>
                              <p:par>
                                <p:cTn id="193" presetID="7" presetClass="emph" presetSubtype="2" fill="hold" nodeType="withEffect">
                                  <p:stCondLst>
                                    <p:cond delay="0"/>
                                  </p:stCondLst>
                                  <p:childTnLst>
                                    <p:animClr clrSpc="rgb" dir="cw">
                                      <p:cBhvr>
                                        <p:cTn id="194" dur="2000" fill="hold"/>
                                        <p:tgtEl>
                                          <p:spTgt spid="87"/>
                                        </p:tgtEl>
                                        <p:attrNameLst>
                                          <p:attrName>stroke.color</p:attrName>
                                        </p:attrNameLst>
                                      </p:cBhvr>
                                      <p:to>
                                        <a:srgbClr val="FF0000"/>
                                      </p:to>
                                    </p:animClr>
                                    <p:set>
                                      <p:cBhvr>
                                        <p:cTn id="195" dur="2000" fill="hold"/>
                                        <p:tgtEl>
                                          <p:spTgt spid="87"/>
                                        </p:tgtEl>
                                        <p:attrNameLst>
                                          <p:attrName>stroke.on</p:attrName>
                                        </p:attrNameLst>
                                      </p:cBhvr>
                                      <p:to>
                                        <p:strVal val="true"/>
                                      </p:to>
                                    </p:set>
                                  </p:childTnLst>
                                </p:cTn>
                              </p:par>
                              <p:par>
                                <p:cTn id="196" presetID="19" presetClass="emph" presetSubtype="0" fill="hold" grpId="2" nodeType="withEffect">
                                  <p:stCondLst>
                                    <p:cond delay="0"/>
                                  </p:stCondLst>
                                  <p:childTnLst>
                                    <p:animClr clrSpc="rgb" dir="cw">
                                      <p:cBhvr override="childStyle">
                                        <p:cTn id="197" dur="500" fill="hold"/>
                                        <p:tgtEl>
                                          <p:spTgt spid="87"/>
                                        </p:tgtEl>
                                        <p:attrNameLst>
                                          <p:attrName>style.color</p:attrName>
                                        </p:attrNameLst>
                                      </p:cBhvr>
                                      <p:to>
                                        <a:schemeClr val="accent1"/>
                                      </p:to>
                                    </p:animClr>
                                    <p:animClr clrSpc="rgb" dir="cw">
                                      <p:cBhvr>
                                        <p:cTn id="198" dur="500" fill="hold"/>
                                        <p:tgtEl>
                                          <p:spTgt spid="87"/>
                                        </p:tgtEl>
                                        <p:attrNameLst>
                                          <p:attrName>fillcolor</p:attrName>
                                        </p:attrNameLst>
                                      </p:cBhvr>
                                      <p:to>
                                        <a:schemeClr val="accent1"/>
                                      </p:to>
                                    </p:animClr>
                                    <p:set>
                                      <p:cBhvr>
                                        <p:cTn id="199" dur="500" fill="hold"/>
                                        <p:tgtEl>
                                          <p:spTgt spid="87"/>
                                        </p:tgtEl>
                                        <p:attrNameLst>
                                          <p:attrName>fill.type</p:attrName>
                                        </p:attrNameLst>
                                      </p:cBhvr>
                                      <p:to>
                                        <p:strVal val="solid"/>
                                      </p:to>
                                    </p:set>
                                    <p:set>
                                      <p:cBhvr>
                                        <p:cTn id="200" dur="500" fill="hold"/>
                                        <p:tgtEl>
                                          <p:spTgt spid="87"/>
                                        </p:tgtEl>
                                        <p:attrNameLst>
                                          <p:attrName>fill.on</p:attrName>
                                        </p:attrNameLst>
                                      </p:cBhvr>
                                      <p:to>
                                        <p:strVal val="true"/>
                                      </p:to>
                                    </p:set>
                                  </p:childTnLst>
                                </p:cTn>
                              </p:par>
                              <p:par>
                                <p:cTn id="201" presetID="3" presetClass="emph" presetSubtype="2" fill="hold" grpId="2" nodeType="withEffect">
                                  <p:stCondLst>
                                    <p:cond delay="0"/>
                                  </p:stCondLst>
                                  <p:childTnLst>
                                    <p:animClr clrSpc="rgb" dir="cw">
                                      <p:cBhvr override="childStyle">
                                        <p:cTn id="202" dur="2000" fill="hold"/>
                                        <p:tgtEl>
                                          <p:spTgt spid="91"/>
                                        </p:tgtEl>
                                        <p:attrNameLst>
                                          <p:attrName>style.color</p:attrName>
                                        </p:attrNameLst>
                                      </p:cBhvr>
                                      <p:to>
                                        <a:schemeClr val="bg1"/>
                                      </p:to>
                                    </p:animClr>
                                  </p:childTnLst>
                                </p:cTn>
                              </p:par>
                            </p:childTnLst>
                          </p:cTn>
                        </p:par>
                      </p:childTnLst>
                    </p:cTn>
                  </p:par>
                  <p:par>
                    <p:cTn id="203" fill="hold">
                      <p:stCondLst>
                        <p:cond delay="indefinite"/>
                      </p:stCondLst>
                      <p:childTnLst>
                        <p:par>
                          <p:cTn id="204" fill="hold">
                            <p:stCondLst>
                              <p:cond delay="0"/>
                            </p:stCondLst>
                            <p:childTnLst>
                              <p:par>
                                <p:cTn id="205" presetID="1" presetClass="exit" presetSubtype="0" fill="hold" grpId="1" nodeType="clickEffect">
                                  <p:stCondLst>
                                    <p:cond delay="0"/>
                                  </p:stCondLst>
                                  <p:childTnLst>
                                    <p:set>
                                      <p:cBhvr>
                                        <p:cTn id="206" dur="1" fill="hold">
                                          <p:stCondLst>
                                            <p:cond delay="0"/>
                                          </p:stCondLst>
                                        </p:cTn>
                                        <p:tgtEl>
                                          <p:spTgt spid="117"/>
                                        </p:tgtEl>
                                        <p:attrNameLst>
                                          <p:attrName>style.visibility</p:attrName>
                                        </p:attrNameLst>
                                      </p:cBhvr>
                                      <p:to>
                                        <p:strVal val="hidden"/>
                                      </p:to>
                                    </p:set>
                                  </p:childTnLst>
                                </p:cTn>
                              </p:par>
                              <p:par>
                                <p:cTn id="207" presetID="1" presetClass="exit" presetSubtype="0" fill="hold" grpId="2" nodeType="withEffect">
                                  <p:stCondLst>
                                    <p:cond delay="0"/>
                                  </p:stCondLst>
                                  <p:childTnLst>
                                    <p:set>
                                      <p:cBhvr>
                                        <p:cTn id="208" dur="1" fill="hold">
                                          <p:stCondLst>
                                            <p:cond delay="0"/>
                                          </p:stCondLst>
                                        </p:cTn>
                                        <p:tgtEl>
                                          <p:spTgt spid="128"/>
                                        </p:tgtEl>
                                        <p:attrNameLst>
                                          <p:attrName>style.visibility</p:attrName>
                                        </p:attrNameLst>
                                      </p:cBhvr>
                                      <p:to>
                                        <p:strVal val="hidden"/>
                                      </p:to>
                                    </p:set>
                                  </p:childTnLst>
                                </p:cTn>
                              </p:par>
                              <p:par>
                                <p:cTn id="209" presetID="1" presetClass="exit" presetSubtype="0" fill="hold" grpId="3" nodeType="withEffect">
                                  <p:stCondLst>
                                    <p:cond delay="0"/>
                                  </p:stCondLst>
                                  <p:childTnLst>
                                    <p:set>
                                      <p:cBhvr>
                                        <p:cTn id="210" dur="1" fill="hold">
                                          <p:stCondLst>
                                            <p:cond delay="0"/>
                                          </p:stCondLst>
                                        </p:cTn>
                                        <p:tgtEl>
                                          <p:spTgt spid="87"/>
                                        </p:tgtEl>
                                        <p:attrNameLst>
                                          <p:attrName>style.visibility</p:attrName>
                                        </p:attrNameLst>
                                      </p:cBhvr>
                                      <p:to>
                                        <p:strVal val="hidden"/>
                                      </p:to>
                                    </p:set>
                                  </p:childTnLst>
                                </p:cTn>
                              </p:par>
                              <p:par>
                                <p:cTn id="211" presetID="1" presetClass="exit" presetSubtype="0" fill="hold" grpId="3" nodeType="withEffect">
                                  <p:stCondLst>
                                    <p:cond delay="0"/>
                                  </p:stCondLst>
                                  <p:childTnLst>
                                    <p:set>
                                      <p:cBhvr>
                                        <p:cTn id="212" dur="1" fill="hold">
                                          <p:stCondLst>
                                            <p:cond delay="0"/>
                                          </p:stCondLst>
                                        </p:cTn>
                                        <p:tgtEl>
                                          <p:spTgt spid="91"/>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120"/>
                                        </p:tgtEl>
                                        <p:attrNameLst>
                                          <p:attrName>style.visibility</p:attrName>
                                        </p:attrNameLst>
                                      </p:cBhvr>
                                      <p:to>
                                        <p:strVal val="hidden"/>
                                      </p:to>
                                    </p:set>
                                  </p:childTnLst>
                                </p:cTn>
                              </p:par>
                              <p:par>
                                <p:cTn id="215" presetID="1" presetClass="exit" presetSubtype="0" fill="hold" grpId="2" nodeType="withEffect">
                                  <p:stCondLst>
                                    <p:cond delay="0"/>
                                  </p:stCondLst>
                                  <p:childTnLst>
                                    <p:set>
                                      <p:cBhvr>
                                        <p:cTn id="216" dur="1" fill="hold">
                                          <p:stCondLst>
                                            <p:cond delay="0"/>
                                          </p:stCondLst>
                                        </p:cTn>
                                        <p:tgtEl>
                                          <p:spTgt spid="118"/>
                                        </p:tgtEl>
                                        <p:attrNameLst>
                                          <p:attrName>style.visibility</p:attrName>
                                        </p:attrNameLst>
                                      </p:cBhvr>
                                      <p:to>
                                        <p:strVal val="hidden"/>
                                      </p:to>
                                    </p:set>
                                  </p:childTnLst>
                                </p:cTn>
                              </p:par>
                              <p:par>
                                <p:cTn id="217" presetID="1" presetClass="exit" presetSubtype="0" fill="hold" grpId="1" nodeType="withEffect">
                                  <p:stCondLst>
                                    <p:cond delay="0"/>
                                  </p:stCondLst>
                                  <p:childTnLst>
                                    <p:set>
                                      <p:cBhvr>
                                        <p:cTn id="218" dur="1" fill="hold">
                                          <p:stCondLst>
                                            <p:cond delay="0"/>
                                          </p:stCondLst>
                                        </p:cTn>
                                        <p:tgtEl>
                                          <p:spTgt spid="137"/>
                                        </p:tgtEl>
                                        <p:attrNameLst>
                                          <p:attrName>style.visibility</p:attrName>
                                        </p:attrNameLst>
                                      </p:cBhvr>
                                      <p:to>
                                        <p:strVal val="hidden"/>
                                      </p:to>
                                    </p:set>
                                  </p:childTnLst>
                                </p:cTn>
                              </p:par>
                              <p:par>
                                <p:cTn id="219" presetID="1" presetClass="exit" presetSubtype="0" fill="hold" grpId="1" nodeType="withEffect">
                                  <p:stCondLst>
                                    <p:cond delay="0"/>
                                  </p:stCondLst>
                                  <p:childTnLst>
                                    <p:set>
                                      <p:cBhvr>
                                        <p:cTn id="220" dur="1" fill="hold">
                                          <p:stCondLst>
                                            <p:cond delay="0"/>
                                          </p:stCondLst>
                                        </p:cTn>
                                        <p:tgtEl>
                                          <p:spTgt spid="138"/>
                                        </p:tgtEl>
                                        <p:attrNameLst>
                                          <p:attrName>style.visibility</p:attrName>
                                        </p:attrNameLst>
                                      </p:cBhvr>
                                      <p:to>
                                        <p:strVal val="hidden"/>
                                      </p:to>
                                    </p:set>
                                  </p:childTnLst>
                                </p:cTn>
                              </p:par>
                              <p:par>
                                <p:cTn id="221" presetID="1" presetClass="exit" presetSubtype="0" fill="hold" grpId="3" nodeType="withEffect">
                                  <p:stCondLst>
                                    <p:cond delay="0"/>
                                  </p:stCondLst>
                                  <p:childTnLst>
                                    <p:set>
                                      <p:cBhvr>
                                        <p:cTn id="222" dur="1" fill="hold">
                                          <p:stCondLst>
                                            <p:cond delay="0"/>
                                          </p:stCondLst>
                                        </p:cTn>
                                        <p:tgtEl>
                                          <p:spTgt spid="85"/>
                                        </p:tgtEl>
                                        <p:attrNameLst>
                                          <p:attrName>style.visibility</p:attrName>
                                        </p:attrNameLst>
                                      </p:cBhvr>
                                      <p:to>
                                        <p:strVal val="hidden"/>
                                      </p:to>
                                    </p:set>
                                  </p:childTnLst>
                                </p:cTn>
                              </p:par>
                              <p:par>
                                <p:cTn id="223" presetID="1" presetClass="exit" presetSubtype="0" fill="hold" grpId="3" nodeType="withEffect">
                                  <p:stCondLst>
                                    <p:cond delay="0"/>
                                  </p:stCondLst>
                                  <p:childTnLst>
                                    <p:set>
                                      <p:cBhvr>
                                        <p:cTn id="224" dur="1" fill="hold">
                                          <p:stCondLst>
                                            <p:cond delay="0"/>
                                          </p:stCondLst>
                                        </p:cTn>
                                        <p:tgtEl>
                                          <p:spTgt spid="104"/>
                                        </p:tgtEl>
                                        <p:attrNameLst>
                                          <p:attrName>style.visibility</p:attrName>
                                        </p:attrNameLst>
                                      </p:cBhvr>
                                      <p:to>
                                        <p:strVal val="hidden"/>
                                      </p:to>
                                    </p:set>
                                  </p:childTnLst>
                                </p:cTn>
                              </p:par>
                              <p:par>
                                <p:cTn id="225" presetID="1" presetClass="exit" presetSubtype="0" fill="hold" grpId="2" nodeType="withEffect">
                                  <p:stCondLst>
                                    <p:cond delay="0"/>
                                  </p:stCondLst>
                                  <p:childTnLst>
                                    <p:set>
                                      <p:cBhvr>
                                        <p:cTn id="226" dur="1" fill="hold">
                                          <p:stCondLst>
                                            <p:cond delay="0"/>
                                          </p:stCondLst>
                                        </p:cTn>
                                        <p:tgtEl>
                                          <p:spTgt spid="90"/>
                                        </p:tgtEl>
                                        <p:attrNameLst>
                                          <p:attrName>style.visibility</p:attrName>
                                        </p:attrNameLst>
                                      </p:cBhvr>
                                      <p:to>
                                        <p:strVal val="hidden"/>
                                      </p:to>
                                    </p:set>
                                  </p:childTnLst>
                                </p:cTn>
                              </p:par>
                              <p:par>
                                <p:cTn id="227" presetID="1" presetClass="exit" presetSubtype="0" fill="hold" grpId="2" nodeType="withEffect">
                                  <p:stCondLst>
                                    <p:cond delay="0"/>
                                  </p:stCondLst>
                                  <p:childTnLst>
                                    <p:set>
                                      <p:cBhvr>
                                        <p:cTn id="228" dur="1" fill="hold">
                                          <p:stCondLst>
                                            <p:cond delay="0"/>
                                          </p:stCondLst>
                                        </p:cTn>
                                        <p:tgtEl>
                                          <p:spTgt spid="86"/>
                                        </p:tgtEl>
                                        <p:attrNameLst>
                                          <p:attrName>style.visibility</p:attrName>
                                        </p:attrNameLst>
                                      </p:cBhvr>
                                      <p:to>
                                        <p:strVal val="hidden"/>
                                      </p:to>
                                    </p:set>
                                  </p:childTnLst>
                                </p:cTn>
                              </p:par>
                              <p:par>
                                <p:cTn id="229" presetID="1" presetClass="exit" presetSubtype="0" fill="hold" grpId="2" nodeType="withEffect">
                                  <p:stCondLst>
                                    <p:cond delay="0"/>
                                  </p:stCondLst>
                                  <p:childTnLst>
                                    <p:set>
                                      <p:cBhvr>
                                        <p:cTn id="230" dur="1" fill="hold">
                                          <p:stCondLst>
                                            <p:cond delay="0"/>
                                          </p:stCondLst>
                                        </p:cTn>
                                        <p:tgtEl>
                                          <p:spTgt spid="97"/>
                                        </p:tgtEl>
                                        <p:attrNameLst>
                                          <p:attrName>style.visibility</p:attrName>
                                        </p:attrNameLst>
                                      </p:cBhvr>
                                      <p:to>
                                        <p:strVal val="hidden"/>
                                      </p:to>
                                    </p:set>
                                  </p:childTnLst>
                                </p:cTn>
                              </p:par>
                              <p:par>
                                <p:cTn id="231" presetID="1" presetClass="exit" presetSubtype="0" fill="hold" grpId="3" nodeType="withEffect">
                                  <p:stCondLst>
                                    <p:cond delay="0"/>
                                  </p:stCondLst>
                                  <p:childTnLst>
                                    <p:set>
                                      <p:cBhvr>
                                        <p:cTn id="232" dur="1" fill="hold">
                                          <p:stCondLst>
                                            <p:cond delay="0"/>
                                          </p:stCondLst>
                                        </p:cTn>
                                        <p:tgtEl>
                                          <p:spTgt spid="94"/>
                                        </p:tgtEl>
                                        <p:attrNameLst>
                                          <p:attrName>style.visibility</p:attrName>
                                        </p:attrNameLst>
                                      </p:cBhvr>
                                      <p:to>
                                        <p:strVal val="hidden"/>
                                      </p:to>
                                    </p:set>
                                  </p:childTnLst>
                                </p:cTn>
                              </p:par>
                              <p:par>
                                <p:cTn id="233" presetID="1" presetClass="exit" presetSubtype="0" fill="hold" grpId="2" nodeType="withEffect">
                                  <p:stCondLst>
                                    <p:cond delay="0"/>
                                  </p:stCondLst>
                                  <p:childTnLst>
                                    <p:set>
                                      <p:cBhvr>
                                        <p:cTn id="234" dur="1" fill="hold">
                                          <p:stCondLst>
                                            <p:cond delay="0"/>
                                          </p:stCondLst>
                                        </p:cTn>
                                        <p:tgtEl>
                                          <p:spTgt spid="95"/>
                                        </p:tgtEl>
                                        <p:attrNameLst>
                                          <p:attrName>style.visibility</p:attrName>
                                        </p:attrNameLst>
                                      </p:cBhvr>
                                      <p:to>
                                        <p:strVal val="hidden"/>
                                      </p:to>
                                    </p:set>
                                  </p:childTnLst>
                                </p:cTn>
                              </p:par>
                              <p:par>
                                <p:cTn id="235" presetID="1" presetClass="exit" presetSubtype="0" fill="hold" grpId="2" nodeType="withEffect">
                                  <p:stCondLst>
                                    <p:cond delay="0"/>
                                  </p:stCondLst>
                                  <p:childTnLst>
                                    <p:set>
                                      <p:cBhvr>
                                        <p:cTn id="236" dur="1" fill="hold">
                                          <p:stCondLst>
                                            <p:cond delay="0"/>
                                          </p:stCondLst>
                                        </p:cTn>
                                        <p:tgtEl>
                                          <p:spTgt spid="129"/>
                                        </p:tgtEl>
                                        <p:attrNameLst>
                                          <p:attrName>style.visibility</p:attrName>
                                        </p:attrNameLst>
                                      </p:cBhvr>
                                      <p:to>
                                        <p:strVal val="hidden"/>
                                      </p:to>
                                    </p:set>
                                  </p:childTnLst>
                                </p:cTn>
                              </p:par>
                              <p:par>
                                <p:cTn id="237" presetID="1" presetClass="exit" presetSubtype="0" fill="hold" grpId="2" nodeType="withEffect">
                                  <p:stCondLst>
                                    <p:cond delay="0"/>
                                  </p:stCondLst>
                                  <p:childTnLst>
                                    <p:set>
                                      <p:cBhvr>
                                        <p:cTn id="238" dur="1" fill="hold">
                                          <p:stCondLst>
                                            <p:cond delay="0"/>
                                          </p:stCondLst>
                                        </p:cTn>
                                        <p:tgtEl>
                                          <p:spTgt spid="103"/>
                                        </p:tgtEl>
                                        <p:attrNameLst>
                                          <p:attrName>style.visibility</p:attrName>
                                        </p:attrNameLst>
                                      </p:cBhvr>
                                      <p:to>
                                        <p:strVal val="hidden"/>
                                      </p:to>
                                    </p:set>
                                  </p:childTnLst>
                                </p:cTn>
                              </p:par>
                              <p:par>
                                <p:cTn id="239" presetID="1" presetClass="exit" presetSubtype="0" fill="hold" grpId="1" nodeType="withEffect">
                                  <p:stCondLst>
                                    <p:cond delay="0"/>
                                  </p:stCondLst>
                                  <p:childTnLst>
                                    <p:set>
                                      <p:cBhvr>
                                        <p:cTn id="240" dur="1" fill="hold">
                                          <p:stCondLst>
                                            <p:cond delay="0"/>
                                          </p:stCondLst>
                                        </p:cTn>
                                        <p:tgtEl>
                                          <p:spTgt spid="121"/>
                                        </p:tgtEl>
                                        <p:attrNameLst>
                                          <p:attrName>style.visibility</p:attrName>
                                        </p:attrNameLst>
                                      </p:cBhvr>
                                      <p:to>
                                        <p:strVal val="hidden"/>
                                      </p:to>
                                    </p:set>
                                  </p:childTnLst>
                                </p:cTn>
                              </p:par>
                              <p:par>
                                <p:cTn id="241" presetID="1" presetClass="exit" presetSubtype="0" fill="hold" grpId="1" nodeType="withEffect">
                                  <p:stCondLst>
                                    <p:cond delay="0"/>
                                  </p:stCondLst>
                                  <p:childTnLst>
                                    <p:set>
                                      <p:cBhvr>
                                        <p:cTn id="242" dur="1" fill="hold">
                                          <p:stCondLst>
                                            <p:cond delay="0"/>
                                          </p:stCondLst>
                                        </p:cTn>
                                        <p:tgtEl>
                                          <p:spTgt spid="122"/>
                                        </p:tgtEl>
                                        <p:attrNameLst>
                                          <p:attrName>style.visibility</p:attrName>
                                        </p:attrNameLst>
                                      </p:cBhvr>
                                      <p:to>
                                        <p:strVal val="hidden"/>
                                      </p:to>
                                    </p:set>
                                  </p:childTnLst>
                                </p:cTn>
                              </p:par>
                              <p:par>
                                <p:cTn id="243" presetID="1" presetClass="exit" presetSubtype="0" fill="hold" grpId="1" nodeType="withEffect">
                                  <p:stCondLst>
                                    <p:cond delay="0"/>
                                  </p:stCondLst>
                                  <p:childTnLst>
                                    <p:set>
                                      <p:cBhvr>
                                        <p:cTn id="244" dur="1" fill="hold">
                                          <p:stCondLst>
                                            <p:cond delay="0"/>
                                          </p:stCondLst>
                                        </p:cTn>
                                        <p:tgtEl>
                                          <p:spTgt spid="28"/>
                                        </p:tgtEl>
                                        <p:attrNameLst>
                                          <p:attrName>style.visibility</p:attrName>
                                        </p:attrNameLst>
                                      </p:cBhvr>
                                      <p:to>
                                        <p:strVal val="hidden"/>
                                      </p:to>
                                    </p:set>
                                  </p:childTnLst>
                                </p:cTn>
                              </p:par>
                              <p:par>
                                <p:cTn id="245" presetID="1" presetClass="exit" presetSubtype="0" fill="hold" nodeType="withEffect">
                                  <p:stCondLst>
                                    <p:cond delay="0"/>
                                  </p:stCondLst>
                                  <p:childTnLst>
                                    <p:set>
                                      <p:cBhvr>
                                        <p:cTn id="246" dur="1" fill="hold">
                                          <p:stCondLst>
                                            <p:cond delay="0"/>
                                          </p:stCondLst>
                                        </p:cTn>
                                        <p:tgtEl>
                                          <p:spTgt spid="125"/>
                                        </p:tgtEl>
                                        <p:attrNameLst>
                                          <p:attrName>style.visibility</p:attrName>
                                        </p:attrNameLst>
                                      </p:cBhvr>
                                      <p:to>
                                        <p:strVal val="hidden"/>
                                      </p:to>
                                    </p:set>
                                  </p:childTnLst>
                                </p:cTn>
                              </p:par>
                              <p:par>
                                <p:cTn id="247" presetID="1" presetClass="exit" presetSubtype="0" fill="hold" nodeType="withEffect">
                                  <p:stCondLst>
                                    <p:cond delay="0"/>
                                  </p:stCondLst>
                                  <p:childTnLst>
                                    <p:set>
                                      <p:cBhvr>
                                        <p:cTn id="248" dur="1" fill="hold">
                                          <p:stCondLst>
                                            <p:cond delay="0"/>
                                          </p:stCondLst>
                                        </p:cTn>
                                        <p:tgtEl>
                                          <p:spTgt spid="124"/>
                                        </p:tgtEl>
                                        <p:attrNameLst>
                                          <p:attrName>style.visibility</p:attrName>
                                        </p:attrNameLst>
                                      </p:cBhvr>
                                      <p:to>
                                        <p:strVal val="hidden"/>
                                      </p:to>
                                    </p:set>
                                  </p:childTnLst>
                                </p:cTn>
                              </p:par>
                              <p:par>
                                <p:cTn id="249" presetID="1" presetClass="exit" presetSubtype="0" fill="hold" nodeType="withEffect">
                                  <p:stCondLst>
                                    <p:cond delay="0"/>
                                  </p:stCondLst>
                                  <p:childTnLst>
                                    <p:set>
                                      <p:cBhvr>
                                        <p:cTn id="250" dur="1" fill="hold">
                                          <p:stCondLst>
                                            <p:cond delay="0"/>
                                          </p:stCondLst>
                                        </p:cTn>
                                        <p:tgtEl>
                                          <p:spTgt spid="126"/>
                                        </p:tgtEl>
                                        <p:attrNameLst>
                                          <p:attrName>style.visibility</p:attrName>
                                        </p:attrNameLst>
                                      </p:cBhvr>
                                      <p:to>
                                        <p:strVal val="hidden"/>
                                      </p:to>
                                    </p:set>
                                  </p:childTnLst>
                                </p:cTn>
                              </p:par>
                              <p:par>
                                <p:cTn id="251" presetID="1" presetClass="exit" presetSubtype="0" fill="hold" nodeType="withEffect">
                                  <p:stCondLst>
                                    <p:cond delay="0"/>
                                  </p:stCondLst>
                                  <p:childTnLst>
                                    <p:set>
                                      <p:cBhvr>
                                        <p:cTn id="252" dur="1" fill="hold">
                                          <p:stCondLst>
                                            <p:cond delay="0"/>
                                          </p:stCondLst>
                                        </p:cTn>
                                        <p:tgtEl>
                                          <p:spTgt spid="92"/>
                                        </p:tgtEl>
                                        <p:attrNameLst>
                                          <p:attrName>style.visibility</p:attrName>
                                        </p:attrNameLst>
                                      </p:cBhvr>
                                      <p:to>
                                        <p:strVal val="hidden"/>
                                      </p:to>
                                    </p:set>
                                  </p:childTnLst>
                                </p:cTn>
                              </p:par>
                              <p:par>
                                <p:cTn id="253" presetID="1" presetClass="exit" presetSubtype="0" fill="hold" grpId="1" nodeType="withEffect">
                                  <p:stCondLst>
                                    <p:cond delay="0"/>
                                  </p:stCondLst>
                                  <p:childTnLst>
                                    <p:set>
                                      <p:cBhvr>
                                        <p:cTn id="254" dur="1" fill="hold">
                                          <p:stCondLst>
                                            <p:cond delay="0"/>
                                          </p:stCondLst>
                                        </p:cTn>
                                        <p:tgtEl>
                                          <p:spTgt spid="93"/>
                                        </p:tgtEl>
                                        <p:attrNameLst>
                                          <p:attrName>style.visibility</p:attrName>
                                        </p:attrNameLst>
                                      </p:cBhvr>
                                      <p:to>
                                        <p:strVal val="hidden"/>
                                      </p:to>
                                    </p:set>
                                  </p:childTnLst>
                                </p:cTn>
                              </p:par>
                              <p:par>
                                <p:cTn id="255" presetID="1" presetClass="exit" presetSubtype="0" fill="hold" grpId="2" nodeType="withEffect">
                                  <p:stCondLst>
                                    <p:cond delay="0"/>
                                  </p:stCondLst>
                                  <p:childTnLst>
                                    <p:set>
                                      <p:cBhvr>
                                        <p:cTn id="256" dur="1" fill="hold">
                                          <p:stCondLst>
                                            <p:cond delay="0"/>
                                          </p:stCondLst>
                                        </p:cTn>
                                        <p:tgtEl>
                                          <p:spTgt spid="127"/>
                                        </p:tgtEl>
                                        <p:attrNameLst>
                                          <p:attrName>style.visibility</p:attrName>
                                        </p:attrNameLst>
                                      </p:cBhvr>
                                      <p:to>
                                        <p:strVal val="hidden"/>
                                      </p:to>
                                    </p:set>
                                  </p:childTnLst>
                                </p:cTn>
                              </p:par>
                              <p:par>
                                <p:cTn id="257" presetID="1" presetClass="exit" presetSubtype="0" fill="hold" grpId="2" nodeType="withEffect">
                                  <p:stCondLst>
                                    <p:cond delay="0"/>
                                  </p:stCondLst>
                                  <p:childTnLst>
                                    <p:set>
                                      <p:cBhvr>
                                        <p:cTn id="258" dur="1" fill="hold">
                                          <p:stCondLst>
                                            <p:cond delay="0"/>
                                          </p:stCondLst>
                                        </p:cTn>
                                        <p:tgtEl>
                                          <p:spTgt spid="98"/>
                                        </p:tgtEl>
                                        <p:attrNameLst>
                                          <p:attrName>style.visibility</p:attrName>
                                        </p:attrNameLst>
                                      </p:cBhvr>
                                      <p:to>
                                        <p:strVal val="hidden"/>
                                      </p:to>
                                    </p:set>
                                  </p:childTnLst>
                                </p:cTn>
                              </p:par>
                              <p:par>
                                <p:cTn id="259" presetID="1" presetClass="exit" presetSubtype="0" fill="hold" grpId="2" nodeType="withEffect">
                                  <p:stCondLst>
                                    <p:cond delay="0"/>
                                  </p:stCondLst>
                                  <p:childTnLst>
                                    <p:set>
                                      <p:cBhvr>
                                        <p:cTn id="260" dur="1" fill="hold">
                                          <p:stCondLst>
                                            <p:cond delay="0"/>
                                          </p:stCondLst>
                                        </p:cTn>
                                        <p:tgtEl>
                                          <p:spTgt spid="139"/>
                                        </p:tgtEl>
                                        <p:attrNameLst>
                                          <p:attrName>style.visibility</p:attrName>
                                        </p:attrNameLst>
                                      </p:cBhvr>
                                      <p:to>
                                        <p:strVal val="hidden"/>
                                      </p:to>
                                    </p:set>
                                  </p:childTnLst>
                                </p:cTn>
                              </p:par>
                              <p:par>
                                <p:cTn id="261" presetID="1" presetClass="exit" presetSubtype="0" fill="hold" grpId="2" nodeType="withEffect">
                                  <p:stCondLst>
                                    <p:cond delay="0"/>
                                  </p:stCondLst>
                                  <p:childTnLst>
                                    <p:set>
                                      <p:cBhvr>
                                        <p:cTn id="262" dur="1" fill="hold">
                                          <p:stCondLst>
                                            <p:cond delay="0"/>
                                          </p:stCondLst>
                                        </p:cTn>
                                        <p:tgtEl>
                                          <p:spTgt spid="37"/>
                                        </p:tgtEl>
                                        <p:attrNameLst>
                                          <p:attrName>style.visibility</p:attrName>
                                        </p:attrNameLst>
                                      </p:cBhvr>
                                      <p:to>
                                        <p:strVal val="hidden"/>
                                      </p:to>
                                    </p:set>
                                  </p:childTnLst>
                                </p:cTn>
                              </p:par>
                              <p:par>
                                <p:cTn id="263" presetID="1" presetClass="exit" presetSubtype="0" fill="hold" grpId="2" nodeType="withEffect">
                                  <p:stCondLst>
                                    <p:cond delay="0"/>
                                  </p:stCondLst>
                                  <p:childTnLst>
                                    <p:set>
                                      <p:cBhvr>
                                        <p:cTn id="264" dur="1" fill="hold">
                                          <p:stCondLst>
                                            <p:cond delay="0"/>
                                          </p:stCondLst>
                                        </p:cTn>
                                        <p:tgtEl>
                                          <p:spTgt spid="96"/>
                                        </p:tgtEl>
                                        <p:attrNameLst>
                                          <p:attrName>style.visibility</p:attrName>
                                        </p:attrNameLst>
                                      </p:cBhvr>
                                      <p:to>
                                        <p:strVal val="hidden"/>
                                      </p:to>
                                    </p:set>
                                  </p:childTnLst>
                                </p:cTn>
                              </p:par>
                              <p:par>
                                <p:cTn id="265" presetID="1" presetClass="exit" presetSubtype="0" fill="hold" grpId="3" nodeType="withEffect">
                                  <p:stCondLst>
                                    <p:cond delay="0"/>
                                  </p:stCondLst>
                                  <p:childTnLst>
                                    <p:set>
                                      <p:cBhvr>
                                        <p:cTn id="266" dur="1" fill="hold">
                                          <p:stCondLst>
                                            <p:cond delay="0"/>
                                          </p:stCondLst>
                                        </p:cTn>
                                        <p:tgtEl>
                                          <p:spTgt spid="101"/>
                                        </p:tgtEl>
                                        <p:attrNameLst>
                                          <p:attrName>style.visibility</p:attrName>
                                        </p:attrNameLst>
                                      </p:cBhvr>
                                      <p:to>
                                        <p:strVal val="hidden"/>
                                      </p:to>
                                    </p:set>
                                  </p:childTnLst>
                                </p:cTn>
                              </p:par>
                              <p:par>
                                <p:cTn id="267" presetID="1" presetClass="exit" presetSubtype="0" fill="hold" grpId="2" nodeType="withEffect">
                                  <p:stCondLst>
                                    <p:cond delay="0"/>
                                  </p:stCondLst>
                                  <p:childTnLst>
                                    <p:set>
                                      <p:cBhvr>
                                        <p:cTn id="268" dur="1" fill="hold">
                                          <p:stCondLst>
                                            <p:cond delay="0"/>
                                          </p:stCondLst>
                                        </p:cTn>
                                        <p:tgtEl>
                                          <p:spTgt spid="131"/>
                                        </p:tgtEl>
                                        <p:attrNameLst>
                                          <p:attrName>style.visibility</p:attrName>
                                        </p:attrNameLst>
                                      </p:cBhvr>
                                      <p:to>
                                        <p:strVal val="hidden"/>
                                      </p:to>
                                    </p:set>
                                  </p:childTnLst>
                                </p:cTn>
                              </p:par>
                              <p:par>
                                <p:cTn id="269" presetID="1" presetClass="exit" presetSubtype="0" fill="hold" grpId="2" nodeType="withEffect">
                                  <p:stCondLst>
                                    <p:cond delay="0"/>
                                  </p:stCondLst>
                                  <p:childTnLst>
                                    <p:set>
                                      <p:cBhvr>
                                        <p:cTn id="270" dur="1" fill="hold">
                                          <p:stCondLst>
                                            <p:cond delay="0"/>
                                          </p:stCondLst>
                                        </p:cTn>
                                        <p:tgtEl>
                                          <p:spTgt spid="99"/>
                                        </p:tgtEl>
                                        <p:attrNameLst>
                                          <p:attrName>style.visibility</p:attrName>
                                        </p:attrNameLst>
                                      </p:cBhvr>
                                      <p:to>
                                        <p:strVal val="hidden"/>
                                      </p:to>
                                    </p:set>
                                  </p:childTnLst>
                                </p:cTn>
                              </p:par>
                              <p:par>
                                <p:cTn id="271" presetID="1" presetClass="exit" presetSubtype="0" fill="hold" grpId="2" nodeType="withEffect">
                                  <p:stCondLst>
                                    <p:cond delay="0"/>
                                  </p:stCondLst>
                                  <p:childTnLst>
                                    <p:set>
                                      <p:cBhvr>
                                        <p:cTn id="272" dur="1" fill="hold">
                                          <p:stCondLst>
                                            <p:cond delay="0"/>
                                          </p:stCondLst>
                                        </p:cTn>
                                        <p:tgtEl>
                                          <p:spTgt spid="117"/>
                                        </p:tgtEl>
                                        <p:attrNameLst>
                                          <p:attrName>style.visibility</p:attrName>
                                        </p:attrNameLst>
                                      </p:cBhvr>
                                      <p:to>
                                        <p:strVal val="hidden"/>
                                      </p:to>
                                    </p:set>
                                  </p:childTnLst>
                                </p:cTn>
                              </p:par>
                              <p:par>
                                <p:cTn id="273" presetID="1" presetClass="entr" presetSubtype="0" fill="hold" grpId="0" nodeType="withEffect">
                                  <p:stCondLst>
                                    <p:cond delay="0"/>
                                  </p:stCondLst>
                                  <p:childTnLst>
                                    <p:set>
                                      <p:cBhvr>
                                        <p:cTn id="274" dur="1" fill="hold">
                                          <p:stCondLst>
                                            <p:cond delay="0"/>
                                          </p:stCondLst>
                                        </p:cTn>
                                        <p:tgtEl>
                                          <p:spTgt spid="140"/>
                                        </p:tgtEl>
                                        <p:attrNameLst>
                                          <p:attrName>style.visibility</p:attrName>
                                        </p:attrNameLst>
                                      </p:cBhvr>
                                      <p:to>
                                        <p:strVal val="visible"/>
                                      </p:to>
                                    </p:set>
                                  </p:childTnLst>
                                </p:cTn>
                              </p:par>
                            </p:childTnLst>
                          </p:cTn>
                        </p:par>
                      </p:childTnLst>
                    </p:cTn>
                  </p:par>
                  <p:par>
                    <p:cTn id="275" fill="hold">
                      <p:stCondLst>
                        <p:cond delay="indefinite"/>
                      </p:stCondLst>
                      <p:childTnLst>
                        <p:par>
                          <p:cTn id="276" fill="hold">
                            <p:stCondLst>
                              <p:cond delay="0"/>
                            </p:stCondLst>
                            <p:childTnLst>
                              <p:par>
                                <p:cTn id="277" presetID="1" presetClass="entr" presetSubtype="0" fill="hold" grpId="0" nodeType="clickEffect">
                                  <p:stCondLst>
                                    <p:cond delay="0"/>
                                  </p:stCondLst>
                                  <p:childTnLst>
                                    <p:set>
                                      <p:cBhvr>
                                        <p:cTn id="278"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7" grpId="2" animBg="1"/>
      <p:bldP spid="86" grpId="0" animBg="1"/>
      <p:bldP spid="86" grpId="1" animBg="1"/>
      <p:bldP spid="86" grpId="2" animBg="1"/>
      <p:bldP spid="90" grpId="0"/>
      <p:bldP spid="90" grpId="1"/>
      <p:bldP spid="90" grpId="2"/>
      <p:bldP spid="87" grpId="0" animBg="1"/>
      <p:bldP spid="87" grpId="1" animBg="1"/>
      <p:bldP spid="87" grpId="2" animBg="1"/>
      <p:bldP spid="87" grpId="3" animBg="1"/>
      <p:bldP spid="91" grpId="0"/>
      <p:bldP spid="91" grpId="1"/>
      <p:bldP spid="91" grpId="2"/>
      <p:bldP spid="91" grpId="3"/>
      <p:bldP spid="93" grpId="0"/>
      <p:bldP spid="93" grpId="1"/>
      <p:bldP spid="94" grpId="0" animBg="1"/>
      <p:bldP spid="94" grpId="1" animBg="1"/>
      <p:bldP spid="94" grpId="2" animBg="1"/>
      <p:bldP spid="94" grpId="3" animBg="1"/>
      <p:bldP spid="95" grpId="0" animBg="1"/>
      <p:bldP spid="95" grpId="1" animBg="1"/>
      <p:bldP spid="95" grpId="2" animBg="1"/>
      <p:bldP spid="96" grpId="0" animBg="1"/>
      <p:bldP spid="96" grpId="1" animBg="1"/>
      <p:bldP spid="96" grpId="2" animBg="1"/>
      <p:bldP spid="98" grpId="0" animBg="1"/>
      <p:bldP spid="98" grpId="1" animBg="1"/>
      <p:bldP spid="98" grpId="2" animBg="1"/>
      <p:bldP spid="101" grpId="0" animBg="1"/>
      <p:bldP spid="101" grpId="2" animBg="1"/>
      <p:bldP spid="101" grpId="3" animBg="1"/>
      <p:bldP spid="103" grpId="0" animBg="1"/>
      <p:bldP spid="103" grpId="1" animBg="1"/>
      <p:bldP spid="103" grpId="2" animBg="1"/>
      <p:bldP spid="85" grpId="0" animBg="1"/>
      <p:bldP spid="85" grpId="1" animBg="1"/>
      <p:bldP spid="85" grpId="2" animBg="1"/>
      <p:bldP spid="85" grpId="3" animBg="1"/>
      <p:bldP spid="104" grpId="0"/>
      <p:bldP spid="104" grpId="1"/>
      <p:bldP spid="104" grpId="2"/>
      <p:bldP spid="104" grpId="3"/>
      <p:bldP spid="118" grpId="0" animBg="1"/>
      <p:bldP spid="118" grpId="1" animBg="1"/>
      <p:bldP spid="118" grpId="2" animBg="1"/>
      <p:bldP spid="28" grpId="0"/>
      <p:bldP spid="28" grpId="1"/>
      <p:bldP spid="121" grpId="0"/>
      <p:bldP spid="121" grpId="1"/>
      <p:bldP spid="122" grpId="0"/>
      <p:bldP spid="122" grpId="1"/>
      <p:bldP spid="127" grpId="0" animBg="1"/>
      <p:bldP spid="127" grpId="1" animBg="1"/>
      <p:bldP spid="127" grpId="2" animBg="1"/>
      <p:bldP spid="37" grpId="0" animBg="1"/>
      <p:bldP spid="37" grpId="1" animBg="1"/>
      <p:bldP spid="37" grpId="2" animBg="1"/>
      <p:bldP spid="99" grpId="0" animBg="1"/>
      <p:bldP spid="99" grpId="1" animBg="1"/>
      <p:bldP spid="99" grpId="2" animBg="1"/>
      <p:bldP spid="128" grpId="1"/>
      <p:bldP spid="128" grpId="2"/>
      <p:bldP spid="129" grpId="0" animBg="1"/>
      <p:bldP spid="129" grpId="1" animBg="1"/>
      <p:bldP spid="129" grpId="2" animBg="1"/>
      <p:bldP spid="97" grpId="0" animBg="1"/>
      <p:bldP spid="97" grpId="1" animBg="1"/>
      <p:bldP spid="97" grpId="2" animBg="1"/>
      <p:bldP spid="137" grpId="0"/>
      <p:bldP spid="137" grpId="1"/>
      <p:bldP spid="138" grpId="0"/>
      <p:bldP spid="138" grpId="1"/>
      <p:bldP spid="139" grpId="0"/>
      <p:bldP spid="139" grpId="1"/>
      <p:bldP spid="139" grpId="2"/>
      <p:bldP spid="131" grpId="0" animBg="1"/>
      <p:bldP spid="131" grpId="1" animBg="1"/>
      <p:bldP spid="131" grpId="2" animBg="1"/>
      <p:bldP spid="140" grpId="0" animBg="1"/>
      <p:bldP spid="141" grpId="0" animBg="1"/>
      <p:bldP spid="142" grpId="0"/>
      <p:bldP spid="142" grpId="1"/>
      <p:bldP spid="143" grpId="0" animBg="1"/>
      <p:bldP spid="143" grpId="1" animBg="1"/>
      <p:bldP spid="146" grpId="0" animBg="1"/>
      <p:bldP spid="14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Costs</a:t>
            </a:r>
            <a:endParaRPr lang="en-US" dirty="0"/>
          </a:p>
        </p:txBody>
      </p:sp>
      <p:sp>
        <p:nvSpPr>
          <p:cNvPr id="3" name="Content Placeholder 2"/>
          <p:cNvSpPr>
            <a:spLocks noGrp="1"/>
          </p:cNvSpPr>
          <p:nvPr>
            <p:ph idx="1"/>
          </p:nvPr>
        </p:nvSpPr>
        <p:spPr/>
        <p:txBody>
          <a:bodyPr>
            <a:normAutofit fontScale="92500"/>
          </a:bodyPr>
          <a:lstStyle/>
          <a:p>
            <a:r>
              <a:rPr lang="en-US" dirty="0" smtClean="0"/>
              <a:t>Workload relocation overheads</a:t>
            </a:r>
          </a:p>
          <a:p>
            <a:pPr lvl="1"/>
            <a:r>
              <a:rPr lang="en-US" dirty="0" smtClean="0"/>
              <a:t>E.g., Cost of data transfers</a:t>
            </a:r>
          </a:p>
          <a:p>
            <a:pPr lvl="2"/>
            <a:r>
              <a:rPr lang="en-US" dirty="0" smtClean="0"/>
              <a:t>Expensive inter-data center links </a:t>
            </a:r>
          </a:p>
          <a:p>
            <a:r>
              <a:rPr lang="en-US" dirty="0" smtClean="0"/>
              <a:t>Equipment activation and de-activation overheads</a:t>
            </a:r>
          </a:p>
          <a:p>
            <a:pPr lvl="1"/>
            <a:r>
              <a:rPr lang="en-US" dirty="0" smtClean="0"/>
              <a:t>E.g., Energy spent while resuming and sleeping</a:t>
            </a:r>
          </a:p>
          <a:p>
            <a:r>
              <a:rPr lang="en-US" dirty="0" smtClean="0"/>
              <a:t>Must consider transition costs while optimizing</a:t>
            </a:r>
          </a:p>
          <a:p>
            <a:r>
              <a:rPr lang="en-US" dirty="0" smtClean="0"/>
              <a:t>Relocate Energy Demand to Better Locations (RED-BL)</a:t>
            </a:r>
            <a:endParaRPr lang="en-US" dirty="0"/>
          </a:p>
        </p:txBody>
      </p:sp>
      <p:sp>
        <p:nvSpPr>
          <p:cNvPr id="4" name="Slide Number Placeholder 3"/>
          <p:cNvSpPr>
            <a:spLocks noGrp="1"/>
          </p:cNvSpPr>
          <p:nvPr>
            <p:ph type="sldNum" sz="quarter" idx="12"/>
          </p:nvPr>
        </p:nvSpPr>
        <p:spPr/>
        <p:txBody>
          <a:bodyPr/>
          <a:lstStyle/>
          <a:p>
            <a:fld id="{6E32B92A-CB75-4E54-8293-CBC8A13B5AFB}" type="slidenum">
              <a:rPr lang="en-US" smtClean="0"/>
              <a:t>9</a:t>
            </a:fld>
            <a:endParaRPr lang="en-US"/>
          </a:p>
        </p:txBody>
      </p:sp>
    </p:spTree>
    <p:extLst>
      <p:ext uri="{BB962C8B-B14F-4D97-AF65-F5344CB8AC3E}">
        <p14:creationId xmlns:p14="http://schemas.microsoft.com/office/powerpoint/2010/main" val="319254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6215</TotalTime>
  <Words>2818</Words>
  <Application>Microsoft Office PowerPoint</Application>
  <PresentationFormat>On-screen Show (4:3)</PresentationFormat>
  <Paragraphs>672</Paragraphs>
  <Slides>56</Slides>
  <Notes>13</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Cutting Electricity Cost For Service Provider Networks</vt:lpstr>
      <vt:lpstr>Agenda</vt:lpstr>
      <vt:lpstr>Background</vt:lpstr>
      <vt:lpstr>Network Scale</vt:lpstr>
      <vt:lpstr>Motivation</vt:lpstr>
      <vt:lpstr>Agenda</vt:lpstr>
      <vt:lpstr>Opportunity</vt:lpstr>
      <vt:lpstr>PowerPoint Presentation</vt:lpstr>
      <vt:lpstr>Transition Costs</vt:lpstr>
      <vt:lpstr>This Thesis</vt:lpstr>
      <vt:lpstr>Contributions</vt:lpstr>
      <vt:lpstr>Contributions</vt:lpstr>
      <vt:lpstr>Contributions</vt:lpstr>
      <vt:lpstr>Agenda</vt:lpstr>
      <vt:lpstr>Case Study – I : Background</vt:lpstr>
      <vt:lpstr>Problem Model</vt:lpstr>
      <vt:lpstr>Optimization Formulation</vt:lpstr>
      <vt:lpstr>Experimental Setup</vt:lpstr>
      <vt:lpstr>Comparison Benchmarks</vt:lpstr>
      <vt:lpstr>Cost Savings vs Over-provisioning</vt:lpstr>
      <vt:lpstr>Electricity Cost vs Transition Cost</vt:lpstr>
      <vt:lpstr>Granular (De)activation</vt:lpstr>
      <vt:lpstr>DVFS Instead of Deactivation</vt:lpstr>
      <vt:lpstr>Reserve Margin</vt:lpstr>
      <vt:lpstr>Summary – Case Study I</vt:lpstr>
      <vt:lpstr>Agenda</vt:lpstr>
      <vt:lpstr>Case Study II Cellular Networks</vt:lpstr>
      <vt:lpstr>Resource Pruning</vt:lpstr>
      <vt:lpstr>Does workload relocation help?</vt:lpstr>
      <vt:lpstr>Is Workload Relocation Possible?</vt:lpstr>
      <vt:lpstr>Drawing Parallels With Case Study I</vt:lpstr>
      <vt:lpstr>Optimization Formulation </vt:lpstr>
      <vt:lpstr>Complexity 1/2</vt:lpstr>
      <vt:lpstr>Complexity 2/2</vt:lpstr>
      <vt:lpstr>Experimental Setup</vt:lpstr>
      <vt:lpstr>BTS Power Consumption Models</vt:lpstr>
      <vt:lpstr>Results: Power-Saving Feature Only</vt:lpstr>
      <vt:lpstr>Results: Power-Saving + Handoff Absolute Energy Savings (%)</vt:lpstr>
      <vt:lpstr>Results: Power-Saving + Handoff Absolute Energy Savings (kWh)</vt:lpstr>
      <vt:lpstr>Effect of Granular Deactivation</vt:lpstr>
      <vt:lpstr>Effect of Late Deactivation</vt:lpstr>
      <vt:lpstr>A Randomized Algorithm</vt:lpstr>
      <vt:lpstr>Performance of Heuristic Algorithm</vt:lpstr>
      <vt:lpstr>Case Study II - Summary</vt:lpstr>
      <vt:lpstr>Agenda</vt:lpstr>
      <vt:lpstr>Conclusions</vt:lpstr>
      <vt:lpstr>Conclusions</vt:lpstr>
      <vt:lpstr>Conclusions</vt:lpstr>
      <vt:lpstr>Future Work</vt:lpstr>
      <vt:lpstr>Questions and Answers</vt:lpstr>
      <vt:lpstr>List of Papers</vt:lpstr>
      <vt:lpstr>Questions 1</vt:lpstr>
      <vt:lpstr>Question 2</vt:lpstr>
      <vt:lpstr>Question 3</vt:lpstr>
      <vt:lpstr>Question 4</vt:lpstr>
      <vt:lpstr>PowerPoint Presentation</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 [2010]</dc:creator>
  <cp:lastModifiedBy>ismail - [2010]</cp:lastModifiedBy>
  <cp:revision>664</cp:revision>
  <dcterms:created xsi:type="dcterms:W3CDTF">2016-02-06T17:36:06Z</dcterms:created>
  <dcterms:modified xsi:type="dcterms:W3CDTF">2016-02-11T04:05:57Z</dcterms:modified>
</cp:coreProperties>
</file>